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170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71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</p:sldIdLst>
  <p:sldSz cy="5143500" cx="9144000"/>
  <p:notesSz cx="6858000" cy="9144000"/>
  <p:embeddedFontLst>
    <p:embeddedFont>
      <p:font typeface="Montserrat"/>
      <p:regular r:id="rId183"/>
      <p:bold r:id="rId184"/>
      <p:italic r:id="rId185"/>
      <p:boldItalic r:id="rId186"/>
    </p:embeddedFont>
    <p:embeddedFont>
      <p:font typeface="Overpass"/>
      <p:regular r:id="rId187"/>
      <p:bold r:id="rId188"/>
      <p:italic r:id="rId189"/>
      <p:boldItalic r:id="rId19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757189C-B2C8-4094-866D-658BA29920D8}">
  <a:tblStyle styleId="{2757189C-B2C8-4094-866D-658BA29920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190" Type="http://schemas.openxmlformats.org/officeDocument/2006/relationships/font" Target="fonts/Overpass-boldItalic.fntdata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187" Type="http://schemas.openxmlformats.org/officeDocument/2006/relationships/font" Target="fonts/Overpass-regular.fntdata"/><Relationship Id="rId47" Type="http://schemas.openxmlformats.org/officeDocument/2006/relationships/slide" Target="slides/slide41.xml"/><Relationship Id="rId186" Type="http://schemas.openxmlformats.org/officeDocument/2006/relationships/font" Target="fonts/Montserrat-boldItalic.fntdata"/><Relationship Id="rId185" Type="http://schemas.openxmlformats.org/officeDocument/2006/relationships/font" Target="fonts/Montserrat-italic.fntdata"/><Relationship Id="rId49" Type="http://schemas.openxmlformats.org/officeDocument/2006/relationships/slide" Target="slides/slide43.xml"/><Relationship Id="rId184" Type="http://schemas.openxmlformats.org/officeDocument/2006/relationships/font" Target="fonts/Montserrat-bold.fntdata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89" Type="http://schemas.openxmlformats.org/officeDocument/2006/relationships/font" Target="fonts/Overpass-italic.fntdata"/><Relationship Id="rId100" Type="http://schemas.openxmlformats.org/officeDocument/2006/relationships/slide" Target="slides/slide94.xml"/><Relationship Id="rId188" Type="http://schemas.openxmlformats.org/officeDocument/2006/relationships/font" Target="fonts/Overpass-bold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183" Type="http://schemas.openxmlformats.org/officeDocument/2006/relationships/font" Target="fonts/Montserrat-regular.fntdata"/><Relationship Id="rId32" Type="http://schemas.openxmlformats.org/officeDocument/2006/relationships/slide" Target="slides/slide26.xml"/><Relationship Id="rId182" Type="http://schemas.openxmlformats.org/officeDocument/2006/relationships/slide" Target="slides/slide176.xml"/><Relationship Id="rId35" Type="http://schemas.openxmlformats.org/officeDocument/2006/relationships/slide" Target="slides/slide29.xml"/><Relationship Id="rId181" Type="http://schemas.openxmlformats.org/officeDocument/2006/relationships/slide" Target="slides/slide175.xml"/><Relationship Id="rId34" Type="http://schemas.openxmlformats.org/officeDocument/2006/relationships/slide" Target="slides/slide28.xml"/><Relationship Id="rId180" Type="http://schemas.openxmlformats.org/officeDocument/2006/relationships/slide" Target="slides/slide174.xml"/><Relationship Id="rId37" Type="http://schemas.openxmlformats.org/officeDocument/2006/relationships/slide" Target="slides/slide31.xml"/><Relationship Id="rId176" Type="http://schemas.openxmlformats.org/officeDocument/2006/relationships/slide" Target="slides/slide170.xml"/><Relationship Id="rId36" Type="http://schemas.openxmlformats.org/officeDocument/2006/relationships/slide" Target="slides/slide30.xml"/><Relationship Id="rId175" Type="http://schemas.openxmlformats.org/officeDocument/2006/relationships/slide" Target="slides/slide169.xml"/><Relationship Id="rId39" Type="http://schemas.openxmlformats.org/officeDocument/2006/relationships/slide" Target="slides/slide33.xml"/><Relationship Id="rId174" Type="http://schemas.openxmlformats.org/officeDocument/2006/relationships/slide" Target="slides/slide168.xml"/><Relationship Id="rId38" Type="http://schemas.openxmlformats.org/officeDocument/2006/relationships/slide" Target="slides/slide32.xml"/><Relationship Id="rId173" Type="http://schemas.openxmlformats.org/officeDocument/2006/relationships/slide" Target="slides/slide167.xml"/><Relationship Id="rId179" Type="http://schemas.openxmlformats.org/officeDocument/2006/relationships/slide" Target="slides/slide173.xml"/><Relationship Id="rId178" Type="http://schemas.openxmlformats.org/officeDocument/2006/relationships/slide" Target="slides/slide172.xml"/><Relationship Id="rId177" Type="http://schemas.openxmlformats.org/officeDocument/2006/relationships/slide" Target="slides/slide171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tableStyles" Target="tableStyles.xml"/><Relationship Id="rId148" Type="http://schemas.openxmlformats.org/officeDocument/2006/relationships/slide" Target="slides/slide142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slide" Target="slides/slide166.xml"/><Relationship Id="rId65" Type="http://schemas.openxmlformats.org/officeDocument/2006/relationships/slide" Target="slides/slide59.xml"/><Relationship Id="rId171" Type="http://schemas.openxmlformats.org/officeDocument/2006/relationships/slide" Target="slides/slide165.xml"/><Relationship Id="rId68" Type="http://schemas.openxmlformats.org/officeDocument/2006/relationships/slide" Target="slides/slide62.xml"/><Relationship Id="rId170" Type="http://schemas.openxmlformats.org/officeDocument/2006/relationships/slide" Target="slides/slide164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165" Type="http://schemas.openxmlformats.org/officeDocument/2006/relationships/slide" Target="slides/slide159.xml"/><Relationship Id="rId69" Type="http://schemas.openxmlformats.org/officeDocument/2006/relationships/slide" Target="slides/slide63.xml"/><Relationship Id="rId164" Type="http://schemas.openxmlformats.org/officeDocument/2006/relationships/slide" Target="slides/slide158.xml"/><Relationship Id="rId163" Type="http://schemas.openxmlformats.org/officeDocument/2006/relationships/slide" Target="slides/slide157.xml"/><Relationship Id="rId162" Type="http://schemas.openxmlformats.org/officeDocument/2006/relationships/slide" Target="slides/slide156.xml"/><Relationship Id="rId169" Type="http://schemas.openxmlformats.org/officeDocument/2006/relationships/slide" Target="slides/slide163.xml"/><Relationship Id="rId168" Type="http://schemas.openxmlformats.org/officeDocument/2006/relationships/slide" Target="slides/slide162.xml"/><Relationship Id="rId167" Type="http://schemas.openxmlformats.org/officeDocument/2006/relationships/slide" Target="slides/slide161.xml"/><Relationship Id="rId166" Type="http://schemas.openxmlformats.org/officeDocument/2006/relationships/slide" Target="slides/slide160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152" Type="http://schemas.openxmlformats.org/officeDocument/2006/relationships/slide" Target="slides/slide146.xml"/><Relationship Id="rId151" Type="http://schemas.openxmlformats.org/officeDocument/2006/relationships/slide" Target="slides/slide145.xml"/><Relationship Id="rId158" Type="http://schemas.openxmlformats.org/officeDocument/2006/relationships/slide" Target="slides/slide152.xml"/><Relationship Id="rId157" Type="http://schemas.openxmlformats.org/officeDocument/2006/relationships/slide" Target="slides/slide151.xml"/><Relationship Id="rId156" Type="http://schemas.openxmlformats.org/officeDocument/2006/relationships/slide" Target="slides/slide150.xml"/><Relationship Id="rId155" Type="http://schemas.openxmlformats.org/officeDocument/2006/relationships/slide" Target="slides/slide14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481cd4c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481cd4c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4a3b7064c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4a3b7064c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a481cd4cf8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a481cd4cf8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a481cd4cf8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a481cd4cf8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a481cd4cf8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a481cd4cf8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a481cd4cf8_0_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a481cd4cf8_0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a481cd4cf8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a481cd4cf8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a481cd4cf8_0_8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a481cd4cf8_0_8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a481cd4cf8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a481cd4cf8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a481cd4cf8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a481cd4cf8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a481cd4cf8_0_1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a481cd4cf8_0_1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a481cd4cf8_0_1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a481cd4cf8_0_1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a4a3b7064c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a4a3b7064c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a481cd4cf8_0_1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a481cd4cf8_0_1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a481cd4cf8_0_1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a481cd4cf8_0_1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a481cd4cf8_0_1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a481cd4cf8_0_1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a481cd4cf8_0_1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" name="Google Shape;1399;ga481cd4cf8_0_1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a481cd4cf8_0_1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1" name="Google Shape;1421;ga481cd4cf8_0_1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a481cd4cf8_0_1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a481cd4cf8_0_1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a481cd4cf8_0_1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a481cd4cf8_0_1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a481cd4cf8_0_1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Google Shape;1487;ga481cd4cf8_0_1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a481cd4cf8_0_8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a481cd4cf8_0_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a481cd4cf8_0_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a481cd4cf8_0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4a3b7064c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a4a3b7064c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a481cd4cf8_0_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a481cd4cf8_0_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ga481cd4cf8_0_9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3" name="Google Shape;1593;ga481cd4cf8_0_9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a481cd4cf8_0_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Google Shape;1623;ga481cd4cf8_0_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a481cd4cf8_0_1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4" name="Google Shape;1654;ga481cd4cf8_0_1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a481cd4cf8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6" name="Google Shape;1686;ga481cd4cf8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a481cd4cf8_0_1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a481cd4cf8_0_1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ga481cd4cf8_0_1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1" name="Google Shape;1751;ga481cd4cf8_0_1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ga481cd4cf8_0_1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3" name="Google Shape;1783;ga481cd4cf8_0_1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a481cd4cf8_0_1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a481cd4cf8_0_1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a481cd4cf8_0_1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9" name="Google Shape;1849;ga481cd4cf8_0_1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481cd4cf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a481cd4cf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ga4a3b7064c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0" name="Google Shape;1860;ga4a3b7064c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a4a3b7064c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8" name="Google Shape;1868;ga4a3b7064c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ga4a3b7064c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0" name="Google Shape;1880;ga4a3b7064c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a4a3b7064c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a4a3b7064c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ga4a3b7064c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6" name="Google Shape;1896;ga4a3b7064c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a4a3b7064c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4" name="Google Shape;1904;ga4a3b7064c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a4a3b7064c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a4a3b7064c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ga4a3b7064c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2" name="Google Shape;1922;ga4a3b7064c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a4a3b7064c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a4a3b7064c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6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ga4a3b7064c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8" name="Google Shape;1938;ga4a3b7064c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481cd4cf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a481cd4cf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a4a3b7064c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ga4a3b7064c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ga4a3b7064c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4" name="Google Shape;1954;ga4a3b7064c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0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a4a3b7064c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a4a3b7064c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ga4a3b7064c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0" name="Google Shape;1970;ga4a3b7064c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ga4a3b7064c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" name="Google Shape;1978;ga4a3b7064c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ga4a3b7064c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8" name="Google Shape;1988;ga4a3b7064c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ga4a3b7064c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7" name="Google Shape;1997;ga4a3b7064c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ga4a3b7064c_0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8" name="Google Shape;2008;ga4a3b7064c_0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ga4a3b7064c_0_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9" name="Google Shape;2019;ga4a3b7064c_0_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ga4a3b7064c_0_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1" name="Google Shape;2031;ga4a3b7064c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4a3b7064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4a3b7064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ga4a3b7064c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9" name="Google Shape;2039;ga4a3b7064c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ga4a3b7064c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7" name="Google Shape;2047;ga4a3b7064c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ga4a3b7064c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5" name="Google Shape;2055;ga4a3b7064c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ga4a3b7064c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5" name="Google Shape;2065;ga4a3b7064c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ga4a3b7064c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8" name="Google Shape;2078;ga4a3b7064c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9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ga4a3b7064c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1" name="Google Shape;2091;ga4a3b7064c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ga4a3b7064c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4" name="Google Shape;2104;ga4a3b7064c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a4a3b7064c_0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9" name="Google Shape;2119;ga4a3b7064c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a4a3b7064c_0_7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4" name="Google Shape;2134;ga4a3b7064c_0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7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ga4a3b7064c_0_7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9" name="Google Shape;2149;ga4a3b7064c_0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4a3b7064c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4a3b7064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ga4a3b7064c_0_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2" name="Google Shape;2162;ga4a3b7064c_0_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4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4a3b7064c_0_8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4a3b7064c_0_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ga4a3b7064c_0_8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3" name="Google Shape;2193;ga4a3b7064c_0_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a4a3b7064c_0_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a4a3b7064c_0_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a4a3b7064c_0_7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a4a3b7064c_0_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9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ga4a3b7064c_0_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1" name="Google Shape;2241;ga4a3b7064c_0_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7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ga4a3b7064c_0_8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9" name="Google Shape;2249;ga4a3b7064c_0_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5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ga4a3b7064c_0_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7" name="Google Shape;2257;ga4a3b7064c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4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ga4a3b7064c_0_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6" name="Google Shape;2266;ga4a3b7064c_0_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8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ga4a3b7064c_0_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0" name="Google Shape;2280;ga4a3b7064c_0_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4a3b7064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4a3b7064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2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ga4a3b7064c_0_9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4" name="Google Shape;2294;ga4a3b7064c_0_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6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ga4a3b7064c_0_9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8" name="Google Shape;2308;ga4a3b7064c_0_9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5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ga4a3b7064c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7" name="Google Shape;2317;ga4a3b7064c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4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ga4a3b7064c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6" name="Google Shape;2326;ga4a3b7064c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8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ga4a3b7064c_0_9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0" name="Google Shape;2340;ga4a3b7064c_0_9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6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ga4a3b7064c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8" name="Google Shape;2358;ga4a3b7064c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5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ga65d40002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7" name="Google Shape;2367;ga65d4000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a4a3b7064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a4a3b7064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4a3b7064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4a3b7064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a481cd4cf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a481cd4cf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4a3b7064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4a3b7064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4a3b706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a4a3b706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a4a3b7064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a4a3b7064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4a3b7064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a4a3b7064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a4a3b7064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a4a3b7064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4a3b7064c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a4a3b7064c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4a3b7064c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a4a3b7064c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4a3b7064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a4a3b7064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4a3b7064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a4a3b7064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a4a3b7064c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a4a3b7064c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4a3b7064c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a4a3b7064c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a4a3b7064c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a4a3b7064c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4a3b7064c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a4a3b7064c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a4a3b7064c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a4a3b7064c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a481cd4cf8_0_1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a481cd4cf8_0_1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a481cd4cf8_0_1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a481cd4cf8_0_1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a481cd4cf8_0_1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a481cd4cf8_0_1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a481cd4cf8_0_1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a481cd4cf8_0_1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a481cd4cf8_0_1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a481cd4cf8_0_1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a481cd4cf8_0_1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a481cd4cf8_0_1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a481cd4cf8_0_1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a481cd4cf8_0_1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4a3b7064c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4a3b7064c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a481cd4cf8_0_1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a481cd4cf8_0_1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a481cd4cf8_0_1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a481cd4cf8_0_1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a481cd4cf8_0_1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a481cd4cf8_0_1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481cd4cf8_0_1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481cd4cf8_0_1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a481cd4cf8_0_1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a481cd4cf8_0_1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a481cd4cf8_0_1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a481cd4cf8_0_1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a481cd4cf8_0_1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a481cd4cf8_0_1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a481cd4cf8_0_1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a481cd4cf8_0_1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a481cd4cf8_0_1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a481cd4cf8_0_1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a481cd4cf8_0_1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a481cd4cf8_0_1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4a3b7064c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a4a3b7064c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a481cd4cf8_0_1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a481cd4cf8_0_1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a481cd4cf8_0_1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a481cd4cf8_0_1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a481cd4cf8_0_1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a481cd4cf8_0_1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a481cd4cf8_0_1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a481cd4cf8_0_1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a481cd4cf8_0_1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a481cd4cf8_0_1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a481cd4cf8_0_1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a481cd4cf8_0_1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a481cd4cf8_0_1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a481cd4cf8_0_1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a481cd4cf8_0_1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a481cd4cf8_0_1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a481cd4cf8_0_1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a481cd4cf8_0_1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a481cd4cf8_0_1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a481cd4cf8_0_1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4a3b7064c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a4a3b7064c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a481cd4cf8_0_1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a481cd4cf8_0_1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a481cd4cf8_0_17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a481cd4cf8_0_1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a481cd4cf8_0_1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a481cd4cf8_0_1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a481cd4cf8_0_18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a481cd4cf8_0_1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a481cd4cf8_0_1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a481cd4cf8_0_1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a481cd4cf8_0_1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a481cd4cf8_0_1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a481cd4cf8_0_18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a481cd4cf8_0_18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a481cd4cf8_0_1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a481cd4cf8_0_1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a481cd4cf8_0_1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a481cd4cf8_0_1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a481cd4cf8_0_18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a481cd4cf8_0_1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4a3b7064c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a4a3b7064c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a481cd4cf8_0_18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a481cd4cf8_0_1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481cd4cf8_0_1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481cd4cf8_0_1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a481cd4cf8_0_19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a481cd4cf8_0_1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a481cd4cf8_0_19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a481cd4cf8_0_19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a481cd4cf8_0_1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a481cd4cf8_0_1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a481cd4cf8_0_1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a481cd4cf8_0_1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a481cd4cf8_0_1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a481cd4cf8_0_1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a481cd4cf8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a481cd4cf8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a481cd4cf8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a481cd4cf8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a481cd4cf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a481cd4cf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4a3b7064c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4a3b7064c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a481cd4cf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a481cd4cf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a481cd4cf8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a481cd4cf8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a481cd4cf8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a481cd4cf8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a481cd4cf8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a481cd4cf8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a481cd4cf8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a481cd4cf8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a481cd4cf8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a481cd4cf8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a481cd4cf8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a481cd4cf8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a481cd4cf8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a481cd4cf8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a481cd4cf8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a481cd4cf8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a481cd4cf8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a481cd4cf8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4a3b7064c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a4a3b7064c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a481cd4cf8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a481cd4cf8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a481cd4cf8_0_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a481cd4cf8_0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a481cd4cf8_0_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a481cd4cf8_0_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a481cd4cf8_0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a481cd4cf8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a481cd4cf8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a481cd4cf8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481cd4cf8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481cd4cf8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a481cd4cf8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a481cd4cf8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a481cd4cf8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a481cd4cf8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a481cd4cf8_0_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a481cd4cf8_0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a481cd4cf8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a481cd4cf8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4.jp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4.jp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4.jp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4.jp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4.jp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4.jp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4.jp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4.jp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4.jp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4.jp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4.jp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4.jp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4.jp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4.jp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4.jp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4.jp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4.jp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4.jp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4.jp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4.jp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4.jp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4.jp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4.jp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4.jp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4.jp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4.jp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4.jpg"/><Relationship Id="rId4" Type="http://schemas.openxmlformats.org/officeDocument/2006/relationships/image" Target="../media/image14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4.jpg"/><Relationship Id="rId4" Type="http://schemas.openxmlformats.org/officeDocument/2006/relationships/image" Target="../media/image14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0.png"/><Relationship Id="rId4" Type="http://schemas.openxmlformats.org/officeDocument/2006/relationships/image" Target="../media/image4.jp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0.png"/><Relationship Id="rId4" Type="http://schemas.openxmlformats.org/officeDocument/2006/relationships/image" Target="../media/image4.jp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0.png"/><Relationship Id="rId4" Type="http://schemas.openxmlformats.org/officeDocument/2006/relationships/image" Target="../media/image4.jp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4.jp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4.jp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4.jp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4.jp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4.jp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4.jp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4.jp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4.jp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4.jp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4.jp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4.jp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4.jp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4.jp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4.jp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4.jp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4.jp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13.png"/><Relationship Id="rId4" Type="http://schemas.openxmlformats.org/officeDocument/2006/relationships/image" Target="../media/image4.jp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4.jp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4.jp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jp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4.jp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4.jpg"/><Relationship Id="rId4" Type="http://schemas.openxmlformats.org/officeDocument/2006/relationships/image" Target="../media/image12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4.jp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4.jp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jpg"/><Relationship Id="rId4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jpg"/><Relationship Id="rId4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jpg"/><Relationship Id="rId4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jpg"/><Relationship Id="rId4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4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4.jpg"/><Relationship Id="rId4" Type="http://schemas.openxmlformats.org/officeDocument/2006/relationships/image" Target="../media/image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.jpg"/><Relationship Id="rId4" Type="http://schemas.openxmlformats.org/officeDocument/2006/relationships/image" Target="../media/image7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4.jpg"/><Relationship Id="rId4" Type="http://schemas.openxmlformats.org/officeDocument/2006/relationships/image" Target="../media/image6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4.jpg"/><Relationship Id="rId4" Type="http://schemas.openxmlformats.org/officeDocument/2006/relationships/image" Target="../media/image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4.jpg"/><Relationship Id="rId4" Type="http://schemas.openxmlformats.org/officeDocument/2006/relationships/image" Target="../media/image6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4.jp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4.jp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4.jp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4.jp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4.jp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4.jp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4.jp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4.jp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4.jp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4.jp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4.jp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4.jp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4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4.jp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56" name="Google Shape;56;p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" name="Google Shape;57;p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These regularization methods do have a cost: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Introduce an additional hyperparameter that needs to be tuned.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multiplier to the penalty to decide the “strength” of the penalty.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3" name="Google Shape;133;p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4" name="Google Shape;134;p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1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07" name="Google Shape;1107;p11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08" name="Google Shape;1108;p11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9" name="Google Shape;1109;p112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10" name="Google Shape;1110;p112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111" name="Google Shape;1111;p112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112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112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112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112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112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112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18" name="Google Shape;1118;p112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19" name="Google Shape;1119;p112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0" name="Google Shape;1120;p112"/>
          <p:cNvPicPr preferRelativeResize="0"/>
          <p:nvPr/>
        </p:nvPicPr>
        <p:blipFill rotWithShape="1">
          <a:blip r:embed="rId4">
            <a:alphaModFix/>
          </a:blip>
          <a:srcRect b="0" l="0" r="49912" t="-1615"/>
          <a:stretch/>
        </p:blipFill>
        <p:spPr>
          <a:xfrm>
            <a:off x="5408650" y="1472250"/>
            <a:ext cx="2862101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112"/>
          <p:cNvSpPr txBox="1"/>
          <p:nvPr>
            <p:ph idx="1" type="body"/>
          </p:nvPr>
        </p:nvSpPr>
        <p:spPr>
          <a:xfrm>
            <a:off x="311700" y="1152475"/>
            <a:ext cx="8684100" cy="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First let’s fit using only RSS...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11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27" name="Google Shape;1127;p1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28" name="Google Shape;1128;p1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113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Our fitted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 +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30" name="Google Shape;1130;p113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31" name="Google Shape;1131;p113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132" name="Google Shape;1132;p113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113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113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113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113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113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113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39" name="Google Shape;1139;p113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40" name="Google Shape;1140;p113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1" name="Google Shape;1141;p113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42" name="Google Shape;1142;p113"/>
          <p:cNvPicPr preferRelativeResize="0"/>
          <p:nvPr/>
        </p:nvPicPr>
        <p:blipFill rotWithShape="1">
          <a:blip r:embed="rId4">
            <a:alphaModFix/>
          </a:blip>
          <a:srcRect b="0" l="0" r="49912" t="-1615"/>
          <a:stretch/>
        </p:blipFill>
        <p:spPr>
          <a:xfrm>
            <a:off x="5408650" y="1472250"/>
            <a:ext cx="2862101" cy="11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1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48" name="Google Shape;1148;p1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49" name="Google Shape;1149;p1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0" name="Google Shape;1150;p114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51" name="Google Shape;1151;p114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152" name="Google Shape;1152;p114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114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114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114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114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114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114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114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114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114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114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114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64" name="Google Shape;1164;p114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65" name="Google Shape;1165;p114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6" name="Google Shape;1166;p114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7" name="Google Shape;1167;p114"/>
          <p:cNvSpPr txBox="1"/>
          <p:nvPr>
            <p:ph idx="1" type="body"/>
          </p:nvPr>
        </p:nvSpPr>
        <p:spPr>
          <a:xfrm>
            <a:off x="311700" y="1152475"/>
            <a:ext cx="8684100" cy="12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Appears to have over fit to training data.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1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73" name="Google Shape;1173;p1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74" name="Google Shape;1174;p1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5" name="Google Shape;1175;p115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76" name="Google Shape;1176;p115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177" name="Google Shape;1177;p115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115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115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115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115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115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115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115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115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115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115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115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89" name="Google Shape;1189;p115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90" name="Google Shape;1190;p115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1" name="Google Shape;1191;p115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2" name="Google Shape;1192;p115"/>
          <p:cNvSpPr txBox="1"/>
          <p:nvPr>
            <p:ph idx="1" type="body"/>
          </p:nvPr>
        </p:nvSpPr>
        <p:spPr>
          <a:xfrm>
            <a:off x="311700" y="1152475"/>
            <a:ext cx="8684100" cy="12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means we have high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variance.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98" name="Google Shape;1198;p1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99" name="Google Shape;1199;p1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0" name="Google Shape;1200;p116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01" name="Google Shape;1201;p116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202" name="Google Shape;1202;p116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116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116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116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116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116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116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116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116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116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116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116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14" name="Google Shape;1214;p116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15" name="Google Shape;1215;p116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6" name="Google Shape;1216;p116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7" name="Google Shape;1217;p116"/>
          <p:cNvSpPr txBox="1"/>
          <p:nvPr>
            <p:ph idx="1" type="body"/>
          </p:nvPr>
        </p:nvSpPr>
        <p:spPr>
          <a:xfrm>
            <a:off x="311700" y="1152475"/>
            <a:ext cx="8684100" cy="12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know there is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bias-variance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trade-off.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11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23" name="Google Shape;1223;p1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24" name="Google Shape;1224;p1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5" name="Google Shape;1225;p117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26" name="Google Shape;1226;p117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227" name="Google Shape;1227;p117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117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117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117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117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117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117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117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117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117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117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117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39" name="Google Shape;1239;p117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40" name="Google Shape;1240;p117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1" name="Google Shape;1241;p117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2" name="Google Shape;1242;p117"/>
          <p:cNvSpPr txBox="1"/>
          <p:nvPr>
            <p:ph idx="1" type="body"/>
          </p:nvPr>
        </p:nvSpPr>
        <p:spPr>
          <a:xfrm>
            <a:off x="311700" y="1152475"/>
            <a:ext cx="8684100" cy="12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could we introduce a little more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bias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to significantly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reduce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variance?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1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48" name="Google Shape;1248;p1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49" name="Google Shape;1249;p1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0" name="Google Shape;1250;p118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51" name="Google Shape;1251;p118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252" name="Google Shape;1252;p118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118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118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118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118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118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118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118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118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118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118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118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64" name="Google Shape;1264;p118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65" name="Google Shape;1265;p118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6" name="Google Shape;1266;p118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7" name="Google Shape;1267;p118"/>
          <p:cNvSpPr txBox="1"/>
          <p:nvPr>
            <p:ph idx="1" type="body"/>
          </p:nvPr>
        </p:nvSpPr>
        <p:spPr>
          <a:xfrm>
            <a:off x="311700" y="1152475"/>
            <a:ext cx="8684100" cy="12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Would adding the penalty term help generalize with more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bias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73" name="Google Shape;1273;p1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74" name="Google Shape;1274;p1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75" name="Google Shape;1275;p119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Adding bias can help generalize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 +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76" name="Google Shape;1276;p119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77" name="Google Shape;1277;p119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278" name="Google Shape;1278;p119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119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119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119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119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119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119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119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119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119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119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119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90" name="Google Shape;1290;p119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91" name="Google Shape;1291;p119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2" name="Google Shape;1292;p119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3" name="Google Shape;1293;p119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99" name="Google Shape;1299;p1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00" name="Google Shape;1300;p1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120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imagine trying to reduce the Ridge Regression error term: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02" name="Google Shape;1302;p120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303" name="Google Shape;1303;p120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304" name="Google Shape;1304;p120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120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120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120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120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120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120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11" name="Google Shape;1311;p120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12" name="Google Shape;1312;p120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3" name="Google Shape;1313;p120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1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19" name="Google Shape;1319;p1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20" name="Google Shape;1320;p1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p121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is </a:t>
            </a:r>
            <a:r>
              <a:rPr b="1" lang="en" sz="2900">
                <a:solidFill>
                  <a:srgbClr val="434343"/>
                </a:solidFill>
              </a:rPr>
              <a:t>λ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and the squared slope coefficient.</a:t>
            </a:r>
            <a:endParaRPr b="1" sz="2900">
              <a:solidFill>
                <a:srgbClr val="434343"/>
              </a:solidFill>
            </a:endParaRPr>
          </a:p>
        </p:txBody>
      </p:sp>
      <p:cxnSp>
        <p:nvCxnSpPr>
          <p:cNvPr id="1322" name="Google Shape;1322;p121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323" name="Google Shape;1323;p121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324" name="Google Shape;1324;p121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121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121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121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121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121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121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31" name="Google Shape;1331;p121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32" name="Google Shape;1332;p121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3" name="Google Shape;1333;p121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4" name="Google Shape;1334;p121"/>
          <p:cNvSpPr/>
          <p:nvPr/>
        </p:nvSpPr>
        <p:spPr>
          <a:xfrm>
            <a:off x="8167125" y="1952250"/>
            <a:ext cx="890100" cy="85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Later on, we will actually cover L2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(Ridge Regression) first, due to the intuition behind the squared term being easier to understand.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1" name="Google Shape;141;p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2" name="Google Shape;142;p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1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40" name="Google Shape;1340;p1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41" name="Google Shape;1341;p1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2" name="Google Shape;1342;p122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343" name="Google Shape;1343;p122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344" name="Google Shape;1344;p122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122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122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122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122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122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122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51" name="Google Shape;1351;p122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52" name="Google Shape;1352;p122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3" name="Google Shape;1353;p122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4" name="Google Shape;1354;p122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the case of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 +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 </a:t>
            </a:r>
            <a:endParaRPr b="1" sz="29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1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60" name="Google Shape;1360;p1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61" name="Google Shape;1361;p1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2" name="Google Shape;1362;p123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363" name="Google Shape;1363;p123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364" name="Google Shape;1364;p123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123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123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123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123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123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123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71" name="Google Shape;1371;p123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72" name="Google Shape;1372;p123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3" name="Google Shape;1373;p123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4" name="Google Shape;1374;p123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the case of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 +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 </a:t>
            </a:r>
            <a:endParaRPr b="1" sz="2900">
              <a:solidFill>
                <a:srgbClr val="434343"/>
              </a:solidFill>
            </a:endParaRPr>
          </a:p>
        </p:txBody>
      </p:sp>
      <p:sp>
        <p:nvSpPr>
          <p:cNvPr id="1375" name="Google Shape;1375;p123"/>
          <p:cNvSpPr/>
          <p:nvPr/>
        </p:nvSpPr>
        <p:spPr>
          <a:xfrm>
            <a:off x="8167125" y="1952250"/>
            <a:ext cx="890100" cy="85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123"/>
          <p:cNvSpPr/>
          <p:nvPr/>
        </p:nvSpPr>
        <p:spPr>
          <a:xfrm>
            <a:off x="4085850" y="1225275"/>
            <a:ext cx="362400" cy="635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82" name="Google Shape;1382;p1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83" name="Google Shape;1383;p1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4" name="Google Shape;1384;p124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385" name="Google Shape;1385;p124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386" name="Google Shape;1386;p124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124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124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24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124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124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24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93" name="Google Shape;1393;p124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94" name="Google Shape;1394;p124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5" name="Google Shape;1395;p124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6" name="Google Shape;1396;p124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assume </a:t>
            </a:r>
            <a:r>
              <a:rPr b="1" lang="en" sz="2900">
                <a:solidFill>
                  <a:srgbClr val="434343"/>
                </a:solidFill>
              </a:rPr>
              <a:t>λ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=</a:t>
            </a:r>
            <a:r>
              <a:rPr b="1" lang="en" sz="2900">
                <a:solidFill>
                  <a:srgbClr val="434343"/>
                </a:solidFill>
              </a:rPr>
              <a:t> 1</a:t>
            </a:r>
            <a:endParaRPr b="1" sz="29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12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02" name="Google Shape;1402;p12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03" name="Google Shape;1403;p12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4" name="Google Shape;1404;p125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05" name="Google Shape;1405;p125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06" name="Google Shape;1406;p125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25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125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125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125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125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125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13" name="Google Shape;1413;p125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14" name="Google Shape;1414;p125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5" name="Google Shape;1415;p125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6" name="Google Shape;1416;p125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punishes a large slope for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 +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 </a:t>
            </a:r>
            <a:endParaRPr b="1" sz="2900">
              <a:solidFill>
                <a:srgbClr val="434343"/>
              </a:solidFill>
            </a:endParaRPr>
          </a:p>
        </p:txBody>
      </p:sp>
      <p:sp>
        <p:nvSpPr>
          <p:cNvPr id="1417" name="Google Shape;1417;p125"/>
          <p:cNvSpPr/>
          <p:nvPr/>
        </p:nvSpPr>
        <p:spPr>
          <a:xfrm>
            <a:off x="8167125" y="1952250"/>
            <a:ext cx="890100" cy="85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125"/>
          <p:cNvSpPr/>
          <p:nvPr/>
        </p:nvSpPr>
        <p:spPr>
          <a:xfrm>
            <a:off x="7194825" y="1234400"/>
            <a:ext cx="362400" cy="635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1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24" name="Google Shape;1424;p12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25" name="Google Shape;1425;p12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6" name="Google Shape;1426;p126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27" name="Google Shape;1427;p126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28" name="Google Shape;1428;p126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126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126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126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p126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p126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p126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35" name="Google Shape;1435;p126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36" name="Google Shape;1436;p126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7" name="Google Shape;1437;p126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8" name="Google Shape;1438;p126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single feature this lowers slope</a:t>
            </a:r>
            <a:endParaRPr b="1" sz="2900">
              <a:solidFill>
                <a:srgbClr val="434343"/>
              </a:solidFill>
            </a:endParaRPr>
          </a:p>
        </p:txBody>
      </p:sp>
      <p:sp>
        <p:nvSpPr>
          <p:cNvPr id="1439" name="Google Shape;1439;p126"/>
          <p:cNvSpPr/>
          <p:nvPr/>
        </p:nvSpPr>
        <p:spPr>
          <a:xfrm>
            <a:off x="8167125" y="1952250"/>
            <a:ext cx="890100" cy="85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40" name="Google Shape;1440;p126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12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46" name="Google Shape;1446;p1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47" name="Google Shape;1447;p1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8" name="Google Shape;1448;p127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49" name="Google Shape;1449;p127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50" name="Google Shape;1450;p127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127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127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127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127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127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127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57" name="Google Shape;1457;p127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58" name="Google Shape;1458;p127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9" name="Google Shape;1459;p127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127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single feature this lowers slope</a:t>
            </a:r>
            <a:endParaRPr b="1" sz="2900">
              <a:solidFill>
                <a:srgbClr val="434343"/>
              </a:solidFill>
            </a:endParaRPr>
          </a:p>
        </p:txBody>
      </p:sp>
      <p:sp>
        <p:nvSpPr>
          <p:cNvPr id="1461" name="Google Shape;1461;p127"/>
          <p:cNvSpPr/>
          <p:nvPr/>
        </p:nvSpPr>
        <p:spPr>
          <a:xfrm>
            <a:off x="8167125" y="1952250"/>
            <a:ext cx="890100" cy="85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62" name="Google Shape;1462;p127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12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68" name="Google Shape;1468;p1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69" name="Google Shape;1469;p1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0" name="Google Shape;1470;p128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71" name="Google Shape;1471;p128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72" name="Google Shape;1472;p128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128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128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128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128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128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128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79" name="Google Shape;1479;p128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80" name="Google Shape;1480;p128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1" name="Google Shape;1481;p128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2" name="Google Shape;1482;p128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At the cost of some additional bias (error in training set)</a:t>
            </a:r>
            <a:endParaRPr b="1" sz="2900">
              <a:solidFill>
                <a:srgbClr val="434343"/>
              </a:solidFill>
            </a:endParaRPr>
          </a:p>
        </p:txBody>
      </p:sp>
      <p:sp>
        <p:nvSpPr>
          <p:cNvPr id="1483" name="Google Shape;1483;p128"/>
          <p:cNvSpPr/>
          <p:nvPr/>
        </p:nvSpPr>
        <p:spPr>
          <a:xfrm>
            <a:off x="8167125" y="1952250"/>
            <a:ext cx="890100" cy="85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84" name="Google Shape;1484;p128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1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90" name="Google Shape;1490;p1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91" name="Google Shape;1491;p1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2" name="Google Shape;1492;p129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93" name="Google Shape;1493;p129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94" name="Google Shape;1494;p129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129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129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129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129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29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29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01" name="Google Shape;1501;p129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02" name="Google Shape;1502;p129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3" name="Google Shape;1503;p129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4" name="Google Shape;1504;p129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generalize better to unseen data</a:t>
            </a:r>
            <a:endParaRPr b="1" sz="2900">
              <a:solidFill>
                <a:srgbClr val="434343"/>
              </a:solidFill>
            </a:endParaRPr>
          </a:p>
        </p:txBody>
      </p:sp>
      <p:sp>
        <p:nvSpPr>
          <p:cNvPr id="1505" name="Google Shape;1505;p129"/>
          <p:cNvSpPr/>
          <p:nvPr/>
        </p:nvSpPr>
        <p:spPr>
          <a:xfrm>
            <a:off x="8167125" y="1952250"/>
            <a:ext cx="890100" cy="85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6" name="Google Shape;1506;p129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7" name="Google Shape;1507;p129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129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129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129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129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1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17" name="Google Shape;1517;p1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18" name="Google Shape;1518;p1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19" name="Google Shape;1519;p130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Consider overfitting to training set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20" name="Google Shape;1520;p130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21" name="Google Shape;1521;p130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522" name="Google Shape;1522;p130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130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130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130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130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130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130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130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130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130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130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130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34" name="Google Shape;1534;p130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35" name="Google Shape;1535;p130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6" name="Google Shape;1536;p130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1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42" name="Google Shape;1542;p13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43" name="Google Shape;1543;p13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44" name="Google Shape;1544;p131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 increase in X results in a greater y response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45" name="Google Shape;1545;p131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46" name="Google Shape;1546;p131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547" name="Google Shape;1547;p131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131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131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131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131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131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131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131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131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131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131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131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59" name="Google Shape;1559;p131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60" name="Google Shape;1560;p131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61" name="Google Shape;1561;p131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2" name="Google Shape;1562;p131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" name="Google Shape;148;p2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Before we dive straight into coding regularization with Scikit-Learn, we need to discuss a few more relevant topics: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9" name="Google Shape;149;p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0" name="Google Shape;150;p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13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68" name="Google Shape;1568;p1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69" name="Google Shape;1569;p1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132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 increase in X results in a greater y response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71" name="Google Shape;1571;p132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72" name="Google Shape;1572;p132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573" name="Google Shape;1573;p132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132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132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132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132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132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132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132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132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132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132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132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85" name="Google Shape;1585;p132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86" name="Google Shape;1586;p132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87" name="Google Shape;1587;p132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8" name="Google Shape;1588;p132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589" name="Google Shape;1589;p132"/>
          <p:cNvCxnSpPr/>
          <p:nvPr/>
        </p:nvCxnSpPr>
        <p:spPr>
          <a:xfrm rot="10800000">
            <a:off x="3877775" y="3714775"/>
            <a:ext cx="0" cy="681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90" name="Google Shape;1590;p132"/>
          <p:cNvCxnSpPr/>
          <p:nvPr/>
        </p:nvCxnSpPr>
        <p:spPr>
          <a:xfrm>
            <a:off x="3159250" y="3762750"/>
            <a:ext cx="708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1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96" name="Google Shape;1596;p1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97" name="Google Shape;1597;p1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98" name="Google Shape;1598;p133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 increase in X results in a greater y response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99" name="Google Shape;1599;p133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00" name="Google Shape;1600;p133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601" name="Google Shape;1601;p133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133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133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133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133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133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133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133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133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133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133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133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13" name="Google Shape;1613;p133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14" name="Google Shape;1614;p133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15" name="Google Shape;1615;p133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6" name="Google Shape;1616;p133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617" name="Google Shape;1617;p133"/>
          <p:cNvCxnSpPr/>
          <p:nvPr/>
        </p:nvCxnSpPr>
        <p:spPr>
          <a:xfrm rot="10800000">
            <a:off x="3877775" y="3714775"/>
            <a:ext cx="0" cy="681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18" name="Google Shape;1618;p133"/>
          <p:cNvCxnSpPr/>
          <p:nvPr/>
        </p:nvCxnSpPr>
        <p:spPr>
          <a:xfrm>
            <a:off x="3159250" y="3762750"/>
            <a:ext cx="708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19" name="Google Shape;1619;p133"/>
          <p:cNvCxnSpPr/>
          <p:nvPr/>
        </p:nvCxnSpPr>
        <p:spPr>
          <a:xfrm rot="10800000">
            <a:off x="4412038" y="3172950"/>
            <a:ext cx="600" cy="12756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20" name="Google Shape;1620;p133"/>
          <p:cNvCxnSpPr/>
          <p:nvPr/>
        </p:nvCxnSpPr>
        <p:spPr>
          <a:xfrm>
            <a:off x="3159250" y="3182310"/>
            <a:ext cx="1225200" cy="45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1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26" name="Google Shape;1626;p13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27" name="Google Shape;1627;p13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28" name="Google Shape;1628;p134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 increase in X results in a greater y response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29" name="Google Shape;1629;p134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30" name="Google Shape;1630;p134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631" name="Google Shape;1631;p134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134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134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4" name="Google Shape;1634;p134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134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134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134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p134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9" name="Google Shape;1639;p134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134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134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134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43" name="Google Shape;1643;p134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44" name="Google Shape;1644;p134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45" name="Google Shape;1645;p134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6" name="Google Shape;1646;p134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647" name="Google Shape;1647;p134"/>
          <p:cNvCxnSpPr/>
          <p:nvPr/>
        </p:nvCxnSpPr>
        <p:spPr>
          <a:xfrm rot="10800000">
            <a:off x="3877775" y="3714775"/>
            <a:ext cx="0" cy="681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48" name="Google Shape;1648;p134"/>
          <p:cNvCxnSpPr/>
          <p:nvPr/>
        </p:nvCxnSpPr>
        <p:spPr>
          <a:xfrm>
            <a:off x="3159250" y="3762750"/>
            <a:ext cx="708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49" name="Google Shape;1649;p134"/>
          <p:cNvCxnSpPr/>
          <p:nvPr/>
        </p:nvCxnSpPr>
        <p:spPr>
          <a:xfrm rot="10800000">
            <a:off x="4412038" y="3172950"/>
            <a:ext cx="600" cy="12756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50" name="Google Shape;1650;p134"/>
          <p:cNvCxnSpPr/>
          <p:nvPr/>
        </p:nvCxnSpPr>
        <p:spPr>
          <a:xfrm>
            <a:off x="3159250" y="3182310"/>
            <a:ext cx="1225200" cy="45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51" name="Google Shape;1651;p134"/>
          <p:cNvCxnSpPr/>
          <p:nvPr/>
        </p:nvCxnSpPr>
        <p:spPr>
          <a:xfrm flipH="1" rot="10800000">
            <a:off x="3214325" y="3173825"/>
            <a:ext cx="4500" cy="580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1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57" name="Google Shape;1657;p13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58" name="Google Shape;1658;p13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59" name="Google Shape;1659;p135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Compare to a more generalized model that used Ridge Regression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60" name="Google Shape;1660;p135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61" name="Google Shape;1661;p135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662" name="Google Shape;1662;p135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135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135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Google Shape;1665;p135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135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135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135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135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p135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135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135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p135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74" name="Google Shape;1674;p135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75" name="Google Shape;1675;p135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76" name="Google Shape;1676;p135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7" name="Google Shape;1677;p135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678" name="Google Shape;1678;p135"/>
          <p:cNvCxnSpPr/>
          <p:nvPr/>
        </p:nvCxnSpPr>
        <p:spPr>
          <a:xfrm rot="10800000">
            <a:off x="3877775" y="3714775"/>
            <a:ext cx="0" cy="681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79" name="Google Shape;1679;p135"/>
          <p:cNvCxnSpPr/>
          <p:nvPr/>
        </p:nvCxnSpPr>
        <p:spPr>
          <a:xfrm>
            <a:off x="3159250" y="3762750"/>
            <a:ext cx="708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80" name="Google Shape;1680;p135"/>
          <p:cNvCxnSpPr/>
          <p:nvPr/>
        </p:nvCxnSpPr>
        <p:spPr>
          <a:xfrm rot="10800000">
            <a:off x="4412038" y="3172950"/>
            <a:ext cx="600" cy="12756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81" name="Google Shape;1681;p135"/>
          <p:cNvCxnSpPr/>
          <p:nvPr/>
        </p:nvCxnSpPr>
        <p:spPr>
          <a:xfrm>
            <a:off x="3159250" y="3182310"/>
            <a:ext cx="1225200" cy="45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82" name="Google Shape;1682;p135"/>
          <p:cNvCxnSpPr/>
          <p:nvPr/>
        </p:nvCxnSpPr>
        <p:spPr>
          <a:xfrm flipH="1" rot="10800000">
            <a:off x="3214325" y="3173825"/>
            <a:ext cx="4500" cy="580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683" name="Google Shape;1683;p135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89" name="Google Shape;1689;p13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90" name="Google Shape;1690;p13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91" name="Google Shape;1691;p136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Same feature change does not produce as much y response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92" name="Google Shape;1692;p136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93" name="Google Shape;1693;p136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694" name="Google Shape;1694;p136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136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136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p136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8" name="Google Shape;1698;p136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p136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136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136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136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136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136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136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06" name="Google Shape;1706;p136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07" name="Google Shape;1707;p136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08" name="Google Shape;1708;p136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9" name="Google Shape;1709;p136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710" name="Google Shape;1710;p136"/>
          <p:cNvCxnSpPr/>
          <p:nvPr/>
        </p:nvCxnSpPr>
        <p:spPr>
          <a:xfrm rot="10800000">
            <a:off x="3877775" y="3714775"/>
            <a:ext cx="0" cy="681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11" name="Google Shape;1711;p136"/>
          <p:cNvCxnSpPr/>
          <p:nvPr/>
        </p:nvCxnSpPr>
        <p:spPr>
          <a:xfrm>
            <a:off x="3159250" y="3762750"/>
            <a:ext cx="708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12" name="Google Shape;1712;p136"/>
          <p:cNvCxnSpPr/>
          <p:nvPr/>
        </p:nvCxnSpPr>
        <p:spPr>
          <a:xfrm rot="10800000">
            <a:off x="4412638" y="3534150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13" name="Google Shape;1713;p136"/>
          <p:cNvCxnSpPr/>
          <p:nvPr/>
        </p:nvCxnSpPr>
        <p:spPr>
          <a:xfrm rot="10800000">
            <a:off x="3214025" y="3534125"/>
            <a:ext cx="300" cy="2202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714" name="Google Shape;1714;p136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5" name="Google Shape;1715;p136"/>
          <p:cNvCxnSpPr/>
          <p:nvPr/>
        </p:nvCxnSpPr>
        <p:spPr>
          <a:xfrm>
            <a:off x="3173097" y="3534033"/>
            <a:ext cx="12708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1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21" name="Google Shape;1721;p13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22" name="Google Shape;1722;p13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3" name="Google Shape;1723;p137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24" name="Google Shape;1724;p137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725" name="Google Shape;1725;p137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6" name="Google Shape;1726;p137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137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137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137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p137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137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137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p137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137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5" name="Google Shape;1735;p137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137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37" name="Google Shape;1737;p137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38" name="Google Shape;1738;p137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39" name="Google Shape;1739;p137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0" name="Google Shape;1740;p137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741" name="Google Shape;1741;p137"/>
          <p:cNvCxnSpPr/>
          <p:nvPr/>
        </p:nvCxnSpPr>
        <p:spPr>
          <a:xfrm rot="10800000">
            <a:off x="3877775" y="3714775"/>
            <a:ext cx="0" cy="681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42" name="Google Shape;1742;p137"/>
          <p:cNvCxnSpPr/>
          <p:nvPr/>
        </p:nvCxnSpPr>
        <p:spPr>
          <a:xfrm>
            <a:off x="3159250" y="3762750"/>
            <a:ext cx="708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43" name="Google Shape;1743;p137"/>
          <p:cNvCxnSpPr/>
          <p:nvPr/>
        </p:nvCxnSpPr>
        <p:spPr>
          <a:xfrm rot="10800000">
            <a:off x="4412638" y="3534150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44" name="Google Shape;1744;p137"/>
          <p:cNvCxnSpPr/>
          <p:nvPr/>
        </p:nvCxnSpPr>
        <p:spPr>
          <a:xfrm rot="10800000">
            <a:off x="3214025" y="3534125"/>
            <a:ext cx="300" cy="2202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745" name="Google Shape;1745;p137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6" name="Google Shape;1746;p137"/>
          <p:cNvCxnSpPr/>
          <p:nvPr/>
        </p:nvCxnSpPr>
        <p:spPr>
          <a:xfrm>
            <a:off x="3173097" y="3534033"/>
            <a:ext cx="12708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747" name="Google Shape;1747;p137"/>
          <p:cNvPicPr preferRelativeResize="0"/>
          <p:nvPr/>
        </p:nvPicPr>
        <p:blipFill rotWithShape="1">
          <a:blip r:embed="rId4">
            <a:alphaModFix/>
          </a:blip>
          <a:srcRect b="0" l="53686" r="31431" t="-1615"/>
          <a:stretch/>
        </p:blipFill>
        <p:spPr>
          <a:xfrm>
            <a:off x="7242050" y="1976550"/>
            <a:ext cx="1166209" cy="15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8" name="Google Shape;1748;p137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Trying to minimize a squared Beta term leads us to punish larger coefficients.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p13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54" name="Google Shape;1754;p13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55" name="Google Shape;1755;p13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756" name="Google Shape;1756;p138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the case of a single feature, a larger Beta means a steeper sloped line.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57" name="Google Shape;1757;p138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58" name="Google Shape;1758;p138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759" name="Google Shape;1759;p138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0" name="Google Shape;1760;p138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138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2" name="Google Shape;1762;p138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138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4" name="Google Shape;1764;p138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5" name="Google Shape;1765;p138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6" name="Google Shape;1766;p138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138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p138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9" name="Google Shape;1769;p138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138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71" name="Google Shape;1771;p138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72" name="Google Shape;1772;p138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73" name="Google Shape;1773;p138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4" name="Google Shape;1774;p138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775" name="Google Shape;1775;p138"/>
          <p:cNvCxnSpPr/>
          <p:nvPr/>
        </p:nvCxnSpPr>
        <p:spPr>
          <a:xfrm rot="10800000">
            <a:off x="3877775" y="3714775"/>
            <a:ext cx="0" cy="681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76" name="Google Shape;1776;p138"/>
          <p:cNvCxnSpPr/>
          <p:nvPr/>
        </p:nvCxnSpPr>
        <p:spPr>
          <a:xfrm>
            <a:off x="3159250" y="3762750"/>
            <a:ext cx="708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77" name="Google Shape;1777;p138"/>
          <p:cNvCxnSpPr/>
          <p:nvPr/>
        </p:nvCxnSpPr>
        <p:spPr>
          <a:xfrm rot="10800000">
            <a:off x="4412038" y="3172950"/>
            <a:ext cx="600" cy="12756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78" name="Google Shape;1778;p138"/>
          <p:cNvCxnSpPr/>
          <p:nvPr/>
        </p:nvCxnSpPr>
        <p:spPr>
          <a:xfrm>
            <a:off x="3159250" y="3182310"/>
            <a:ext cx="1225200" cy="45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79" name="Google Shape;1779;p138"/>
          <p:cNvCxnSpPr/>
          <p:nvPr/>
        </p:nvCxnSpPr>
        <p:spPr>
          <a:xfrm flipH="1" rot="10800000">
            <a:off x="3214325" y="3173825"/>
            <a:ext cx="4500" cy="580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780" name="Google Shape;1780;p138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13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86" name="Google Shape;1786;p13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87" name="Google Shape;1787;p13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8" name="Google Shape;1788;p139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89" name="Google Shape;1789;p139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790" name="Google Shape;1790;p139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1" name="Google Shape;1791;p139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139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139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4" name="Google Shape;1794;p139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5" name="Google Shape;1795;p139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6" name="Google Shape;1796;p139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p139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139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139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0" name="Google Shape;1800;p139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139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02" name="Google Shape;1802;p139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03" name="Google Shape;1803;p139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04" name="Google Shape;1804;p139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5" name="Google Shape;1805;p139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806" name="Google Shape;1806;p139"/>
          <p:cNvCxnSpPr/>
          <p:nvPr/>
        </p:nvCxnSpPr>
        <p:spPr>
          <a:xfrm rot="10800000">
            <a:off x="3877775" y="3714775"/>
            <a:ext cx="0" cy="681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07" name="Google Shape;1807;p139"/>
          <p:cNvCxnSpPr/>
          <p:nvPr/>
        </p:nvCxnSpPr>
        <p:spPr>
          <a:xfrm>
            <a:off x="3159250" y="3762750"/>
            <a:ext cx="708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08" name="Google Shape;1808;p139"/>
          <p:cNvCxnSpPr/>
          <p:nvPr/>
        </p:nvCxnSpPr>
        <p:spPr>
          <a:xfrm rot="10800000">
            <a:off x="4412638" y="3534150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09" name="Google Shape;1809;p139"/>
          <p:cNvCxnSpPr/>
          <p:nvPr/>
        </p:nvCxnSpPr>
        <p:spPr>
          <a:xfrm rot="10800000">
            <a:off x="3214025" y="3534125"/>
            <a:ext cx="300" cy="2202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810" name="Google Shape;1810;p139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1" name="Google Shape;1811;p139"/>
          <p:cNvCxnSpPr/>
          <p:nvPr/>
        </p:nvCxnSpPr>
        <p:spPr>
          <a:xfrm>
            <a:off x="3173097" y="3534033"/>
            <a:ext cx="12708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812" name="Google Shape;1812;p139"/>
          <p:cNvPicPr preferRelativeResize="0"/>
          <p:nvPr/>
        </p:nvPicPr>
        <p:blipFill rotWithShape="1">
          <a:blip r:embed="rId4">
            <a:alphaModFix/>
          </a:blip>
          <a:srcRect b="0" l="53686" r="31431" t="-1615"/>
          <a:stretch/>
        </p:blipFill>
        <p:spPr>
          <a:xfrm>
            <a:off x="7242050" y="1976550"/>
            <a:ext cx="1166209" cy="15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3" name="Google Shape;1813;p139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steeper sloped line would mean more response per increase in X value.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14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19" name="Google Shape;1819;p14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20" name="Google Shape;1820;p14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1" name="Google Shape;1821;p140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822" name="Google Shape;1822;p140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823" name="Google Shape;1823;p140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Google Shape;1824;p140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5" name="Google Shape;1825;p140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140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140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140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9" name="Google Shape;1829;p140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140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140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2" name="Google Shape;1832;p140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3" name="Google Shape;1833;p140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4" name="Google Shape;1834;p140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35" name="Google Shape;1835;p140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36" name="Google Shape;1836;p140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37" name="Google Shape;1837;p140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8" name="Google Shape;1838;p140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839" name="Google Shape;1839;p140"/>
          <p:cNvCxnSpPr/>
          <p:nvPr/>
        </p:nvCxnSpPr>
        <p:spPr>
          <a:xfrm rot="10800000">
            <a:off x="3877775" y="3714775"/>
            <a:ext cx="0" cy="681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40" name="Google Shape;1840;p140"/>
          <p:cNvCxnSpPr/>
          <p:nvPr/>
        </p:nvCxnSpPr>
        <p:spPr>
          <a:xfrm>
            <a:off x="3159250" y="3762750"/>
            <a:ext cx="708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41" name="Google Shape;1841;p140"/>
          <p:cNvCxnSpPr/>
          <p:nvPr/>
        </p:nvCxnSpPr>
        <p:spPr>
          <a:xfrm rot="10800000">
            <a:off x="4412638" y="3534150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42" name="Google Shape;1842;p140"/>
          <p:cNvCxnSpPr/>
          <p:nvPr/>
        </p:nvCxnSpPr>
        <p:spPr>
          <a:xfrm rot="10800000">
            <a:off x="3214025" y="3534125"/>
            <a:ext cx="300" cy="2202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843" name="Google Shape;1843;p140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4" name="Google Shape;1844;p140"/>
          <p:cNvCxnSpPr/>
          <p:nvPr/>
        </p:nvCxnSpPr>
        <p:spPr>
          <a:xfrm>
            <a:off x="3173097" y="3534033"/>
            <a:ext cx="12708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845" name="Google Shape;1845;p140"/>
          <p:cNvPicPr preferRelativeResize="0"/>
          <p:nvPr/>
        </p:nvPicPr>
        <p:blipFill rotWithShape="1">
          <a:blip r:embed="rId4">
            <a:alphaModFix/>
          </a:blip>
          <a:srcRect b="0" l="53686" r="31431" t="-1615"/>
          <a:stretch/>
        </p:blipFill>
        <p:spPr>
          <a:xfrm>
            <a:off x="7242050" y="1976550"/>
            <a:ext cx="1166209" cy="15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6" name="Google Shape;1846;p140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about the lambda term? How much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should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we punish these larger coefficients?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14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52" name="Google Shape;1852;p14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53" name="Google Shape;1853;p14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4" name="Google Shape;1854;p141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5" name="Google Shape;1855;p141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1856" name="Google Shape;1856;p141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57" name="Google Shape;1857;p141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simply use cross-validation to explore multiple lambda options and then choose the best one!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157" name="Google Shape;157;p2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8" name="Google Shape;158;p2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1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3" name="Google Shape;1863;p1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L2 Regularization </a:t>
            </a:r>
            <a:endParaRPr sz="3300"/>
          </a:p>
        </p:txBody>
      </p:sp>
      <p:pic>
        <p:nvPicPr>
          <p:cNvPr descr="watermark.jpg" id="1864" name="Google Shape;1864;p14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65" name="Google Shape;1865;p14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p14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71" name="Google Shape;1871;p14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72" name="Google Shape;1872;p14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3" name="Google Shape;1873;p143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4" name="Google Shape;1874;p143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1875" name="Google Shape;1875;p143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76" name="Google Shape;1876;p143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Important Note!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Sklearn refers to lambda as alpha within the class call!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7" name="Google Shape;1877;p143"/>
          <p:cNvSpPr/>
          <p:nvPr/>
        </p:nvSpPr>
        <p:spPr>
          <a:xfrm>
            <a:off x="7609100" y="3013500"/>
            <a:ext cx="356100" cy="590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14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83" name="Google Shape;1883;p14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84" name="Google Shape;1884;p14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85" name="Google Shape;1885;p144"/>
          <p:cNvSpPr txBox="1"/>
          <p:nvPr>
            <p:ph idx="1" type="body"/>
          </p:nvPr>
        </p:nvSpPr>
        <p:spPr>
          <a:xfrm>
            <a:off x="311700" y="1152475"/>
            <a:ext cx="8684100" cy="33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Important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cross validation metrics, sklearn uses a “scorer object”.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 scorer objects follow the convention that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higher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return values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are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better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than lower return values.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14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91" name="Google Shape;1891;p14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92" name="Google Shape;1892;p14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93" name="Google Shape;1893;p145"/>
          <p:cNvSpPr txBox="1"/>
          <p:nvPr>
            <p:ph idx="1" type="body"/>
          </p:nvPr>
        </p:nvSpPr>
        <p:spPr>
          <a:xfrm>
            <a:off x="311700" y="1152475"/>
            <a:ext cx="8684100" cy="33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Important Note!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example, obviously higher accuracy is better.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higher RMSE is actually worse!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 Scikit-Learn fixes this by using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negative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RMSE as its scorer metric.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14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99" name="Google Shape;1899;p14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00" name="Google Shape;1900;p14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01" name="Google Shape;1901;p146"/>
          <p:cNvSpPr txBox="1"/>
          <p:nvPr>
            <p:ph idx="1" type="body"/>
          </p:nvPr>
        </p:nvSpPr>
        <p:spPr>
          <a:xfrm>
            <a:off x="311700" y="1152475"/>
            <a:ext cx="8684100" cy="33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Important Note!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allows for uniformity across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scorer metrics, even across different tasks types.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same idea of uniformity across model classes applies to referring to the penalty strength parameter as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alpha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1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Lasso Regression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7" name="Google Shape;1907;p14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L1 Regularization</a:t>
            </a:r>
            <a:endParaRPr/>
          </a:p>
        </p:txBody>
      </p:sp>
      <p:pic>
        <p:nvPicPr>
          <p:cNvPr descr="watermark.jpg" id="1908" name="Google Shape;1908;p14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09" name="Google Shape;1909;p14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4" name="Google Shape;1914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675" y="2895076"/>
            <a:ext cx="7864151" cy="129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5" name="Google Shape;1915;p14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6" name="Google Shape;1916;p148"/>
          <p:cNvSpPr txBox="1"/>
          <p:nvPr>
            <p:ph idx="1" type="body"/>
          </p:nvPr>
        </p:nvSpPr>
        <p:spPr>
          <a:xfrm>
            <a:off x="311700" y="1152475"/>
            <a:ext cx="8684100" cy="21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L1 regularization adds a penalty equal to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absolute value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the magnitude of coefficients.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17" name="Google Shape;1917;p148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18" name="Google Shape;1918;p148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19" name="Google Shape;1919;p148"/>
          <p:cNvSpPr/>
          <p:nvPr/>
        </p:nvSpPr>
        <p:spPr>
          <a:xfrm>
            <a:off x="7365100" y="3006400"/>
            <a:ext cx="1220700" cy="1183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14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5" name="Google Shape;1925;p14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L1 regularization adds a penalty equal to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absolute value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the magnitude of coefficients.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Limits the size of the coefficients.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 yield sparse models where some coefficients can become zero.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26" name="Google Shape;1926;p14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27" name="Google Shape;1927;p14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15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3" name="Google Shape;1933;p15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LASSO can force some of the coefficient estimates to be exactly equal to zero when the tuning parameter λ is sufficiently large.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Similar to subset selection, the LASSO performs variable selection.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Models generated from the LASSO are generally much easier to interpret.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34" name="Google Shape;1934;p15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35" name="Google Shape;1935;p15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9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p15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1" name="Google Shape;1941;p15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LassoCV with sklearn operates on checking a number of alphas within a range, instead of providing the alphas directly.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the results of LASSO in Python and Scikit-Learn!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42" name="Google Shape;1942;p15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43" name="Google Shape;1943;p15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Feature scaling provides many benefits to our machine learning process!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Some machine learning models that rely on distance metrics (e.g. KNN)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require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scaling to perform well.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discuss the main ideas behind feature scaling...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5" name="Google Shape;165;p2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6" name="Google Shape;166;p2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1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9" name="Google Shape;1949;p1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L1 and L2 Regularization</a:t>
            </a:r>
            <a:endParaRPr/>
          </a:p>
        </p:txBody>
      </p:sp>
      <p:pic>
        <p:nvPicPr>
          <p:cNvPr descr="watermark.jpg" id="1950" name="Google Shape;1950;p15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51" name="Google Shape;1951;p15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15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7" name="Google Shape;1957;p15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We’ve been able to perform Ridge and Lasso regression.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know Lasso is able to shrink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coefficients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to zero, but we haven’t taken a deeper dive into how or why that is.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ability becomes more clear when learning about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which combines Lasso and Ridge together!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58" name="Google Shape;1958;p15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59" name="Google Shape;1959;p15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15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5" name="Google Shape;1965;p15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dive a little deeper into Lasso.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Lasso was originally introduced in geophysics literature in 1986 by Symes and Santosa.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was later independently rediscovered and popularized in 1996 by Robert Tibshirani who coined the term “Lasso”.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66" name="Google Shape;1966;p15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67" name="Google Shape;1967;p15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15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3" name="Google Shape;1973;p15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Does the name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Robert Tibshirani sound familiar?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74" name="Google Shape;1974;p15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75" name="Google Shape;1975;p15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15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1" name="Google Shape;1981;p15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Robert Tibshirani is one of the authors of ISLR!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82" name="Google Shape;1982;p15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83" name="Google Shape;1983;p15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4" name="Google Shape;1984;p156"/>
          <p:cNvPicPr preferRelativeResize="0"/>
          <p:nvPr/>
        </p:nvPicPr>
        <p:blipFill rotWithShape="1">
          <a:blip r:embed="rId4">
            <a:alphaModFix/>
          </a:blip>
          <a:srcRect b="3165" l="994" r="1491" t="9862"/>
          <a:stretch/>
        </p:blipFill>
        <p:spPr>
          <a:xfrm>
            <a:off x="2269900" y="2212725"/>
            <a:ext cx="4491498" cy="2628926"/>
          </a:xfrm>
          <a:prstGeom prst="rect">
            <a:avLst/>
          </a:prstGeom>
          <a:noFill/>
          <a:ln>
            <a:noFill/>
          </a:ln>
        </p:spPr>
      </p:pic>
      <p:sp>
        <p:nvSpPr>
          <p:cNvPr id="1985" name="Google Shape;1985;p156"/>
          <p:cNvSpPr/>
          <p:nvPr/>
        </p:nvSpPr>
        <p:spPr>
          <a:xfrm rot="-1721740">
            <a:off x="6248328" y="2577830"/>
            <a:ext cx="1255839" cy="452851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15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1" name="Google Shape;1991;p15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 the authors have a history of very impressive accomplishments!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92" name="Google Shape;1992;p15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93" name="Google Shape;1993;p15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4" name="Google Shape;1994;p157"/>
          <p:cNvPicPr preferRelativeResize="0"/>
          <p:nvPr/>
        </p:nvPicPr>
        <p:blipFill rotWithShape="1">
          <a:blip r:embed="rId4">
            <a:alphaModFix/>
          </a:blip>
          <a:srcRect b="3165" l="994" r="1491" t="9862"/>
          <a:stretch/>
        </p:blipFill>
        <p:spPr>
          <a:xfrm>
            <a:off x="2269900" y="2212725"/>
            <a:ext cx="4491498" cy="262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9" name="Google Shape;1999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675" y="2152900"/>
            <a:ext cx="6976750" cy="290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0" name="Google Shape;2000;p15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1" name="Google Shape;2001;p15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rewrite Lasso and Ridge: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02" name="Google Shape;2002;p158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03" name="Google Shape;2003;p158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04" name="Google Shape;2004;p158"/>
          <p:cNvSpPr/>
          <p:nvPr/>
        </p:nvSpPr>
        <p:spPr>
          <a:xfrm>
            <a:off x="7413400" y="3193550"/>
            <a:ext cx="561600" cy="31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5" name="Google Shape;2005;p158"/>
          <p:cNvSpPr/>
          <p:nvPr/>
        </p:nvSpPr>
        <p:spPr>
          <a:xfrm>
            <a:off x="7483825" y="4746600"/>
            <a:ext cx="561600" cy="31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0" name="Google Shape;2010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675" y="2152900"/>
            <a:ext cx="6976750" cy="290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1" name="Google Shape;2011;p15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2" name="Google Shape;2012;p15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is some sum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which allows to rewrite the penalty as a requirement: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13" name="Google Shape;2013;p159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14" name="Google Shape;2014;p159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15" name="Google Shape;2015;p159"/>
          <p:cNvSpPr/>
          <p:nvPr/>
        </p:nvSpPr>
        <p:spPr>
          <a:xfrm>
            <a:off x="7413400" y="3193550"/>
            <a:ext cx="561600" cy="31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6" name="Google Shape;2016;p159"/>
          <p:cNvSpPr/>
          <p:nvPr/>
        </p:nvSpPr>
        <p:spPr>
          <a:xfrm>
            <a:off x="7483825" y="4746600"/>
            <a:ext cx="561600" cy="31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1" name="Google Shape;2021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675" y="2152900"/>
            <a:ext cx="6976750" cy="290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2" name="Google Shape;2022;p16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3" name="Google Shape;2023;p16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is some sum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which allows to rewrite the penalty as a requirement: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24" name="Google Shape;2024;p160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25" name="Google Shape;2025;p160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26" name="Google Shape;2026;p160"/>
          <p:cNvSpPr/>
          <p:nvPr/>
        </p:nvSpPr>
        <p:spPr>
          <a:xfrm>
            <a:off x="7413400" y="3193550"/>
            <a:ext cx="561600" cy="31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7" name="Google Shape;2027;p160"/>
          <p:cNvSpPr/>
          <p:nvPr/>
        </p:nvSpPr>
        <p:spPr>
          <a:xfrm>
            <a:off x="7483825" y="4746600"/>
            <a:ext cx="561600" cy="31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8" name="Google Shape;2028;p160"/>
          <p:cNvSpPr/>
          <p:nvPr/>
        </p:nvSpPr>
        <p:spPr>
          <a:xfrm>
            <a:off x="5366875" y="2372525"/>
            <a:ext cx="2457000" cy="2428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p16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34" name="Google Shape;2034;p16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35" name="Google Shape;2035;p16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36" name="Google Shape;2036;p161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Start with a simple thought experiment: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simple equation: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ŷ = β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+ β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know that regularization can be expressed as an additional requirement that RSS is subject to.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2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Feature scaling improves the convergence of steepest descent algorithms, which do not possess the property of scale invariance.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If features are on different scales, certain weights may update faster than others since the feature values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j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play a role in the weight updates.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3" name="Google Shape;173;p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4" name="Google Shape;174;p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0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p16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42" name="Google Shape;2042;p16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43" name="Google Shape;2043;p16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44" name="Google Shape;2044;p162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Start with a simple thought experiment: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simple equation: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ŷ = β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+ β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L1 constrains the sum of absolute values.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∑|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|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L2 constrains the sum of squared values.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∑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aseline="30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16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50" name="Google Shape;2050;p16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51" name="Google Shape;2051;p16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52" name="Google Shape;2052;p163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Start with a simple thought experiment: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simple equation: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ŷ = β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+ β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is some sum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that the penalty is less than.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16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58" name="Google Shape;2058;p16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59" name="Google Shape;2059;p16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60" name="Google Shape;2060;p164"/>
          <p:cNvSpPr txBox="1"/>
          <p:nvPr>
            <p:ph idx="1" type="body"/>
          </p:nvPr>
        </p:nvSpPr>
        <p:spPr>
          <a:xfrm>
            <a:off x="311700" y="1152475"/>
            <a:ext cx="8684100" cy="32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the case of only two features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ŷ = 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+ 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baseline="-25000" sz="2900">
              <a:solidFill>
                <a:srgbClr val="43434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Lasso Regression Penalty: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Ridge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Regression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Penalty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1" name="Google Shape;2061;p164"/>
          <p:cNvSpPr txBox="1"/>
          <p:nvPr/>
        </p:nvSpPr>
        <p:spPr>
          <a:xfrm>
            <a:off x="1424725" y="3483325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062" name="Google Shape;2062;p164"/>
          <p:cNvSpPr txBox="1"/>
          <p:nvPr/>
        </p:nvSpPr>
        <p:spPr>
          <a:xfrm>
            <a:off x="2076725" y="3483325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16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68" name="Google Shape;2068;p16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69" name="Google Shape;2069;p16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70" name="Google Shape;2070;p165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plot Lasso: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71" name="Google Shape;2071;p165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072" name="Google Shape;2072;p165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073" name="Google Shape;2073;p165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4" name="Google Shape;2074;p165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5" name="Google Shape;2075;p165"/>
          <p:cNvSpPr/>
          <p:nvPr/>
        </p:nvSpPr>
        <p:spPr>
          <a:xfrm rot="2700000">
            <a:off x="4259119" y="3190542"/>
            <a:ext cx="742462" cy="742462"/>
          </a:xfrm>
          <a:prstGeom prst="rect">
            <a:avLst/>
          </a:prstGeom>
          <a:solidFill>
            <a:srgbClr val="2AB393">
              <a:alpha val="634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9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p16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81" name="Google Shape;2081;p16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82" name="Google Shape;2082;p16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83" name="Google Shape;2083;p166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plot Lasso: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84" name="Google Shape;2084;p166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085" name="Google Shape;2085;p166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086" name="Google Shape;2086;p166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7" name="Google Shape;2087;p166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8" name="Google Shape;2088;p166"/>
          <p:cNvSpPr/>
          <p:nvPr/>
        </p:nvSpPr>
        <p:spPr>
          <a:xfrm rot="2700000">
            <a:off x="4145840" y="3077266"/>
            <a:ext cx="969019" cy="969019"/>
          </a:xfrm>
          <a:prstGeom prst="rect">
            <a:avLst/>
          </a:prstGeom>
          <a:solidFill>
            <a:srgbClr val="2AB393">
              <a:alpha val="634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2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p16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94" name="Google Shape;2094;p16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95" name="Google Shape;2095;p16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96" name="Google Shape;2096;p167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plot Lasso: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97" name="Google Shape;2097;p167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098" name="Google Shape;2098;p167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099" name="Google Shape;2099;p167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0" name="Google Shape;2100;p167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1" name="Google Shape;2101;p167"/>
          <p:cNvSpPr/>
          <p:nvPr/>
        </p:nvSpPr>
        <p:spPr>
          <a:xfrm rot="2700000">
            <a:off x="4259119" y="3190542"/>
            <a:ext cx="742462" cy="742462"/>
          </a:xfrm>
          <a:prstGeom prst="rect">
            <a:avLst/>
          </a:prstGeom>
          <a:solidFill>
            <a:srgbClr val="2AB393">
              <a:alpha val="634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5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p16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07" name="Google Shape;2107;p16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08" name="Google Shape;2108;p16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09" name="Google Shape;2109;p168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plot Ridge: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10" name="Google Shape;2110;p168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111" name="Google Shape;2111;p168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12" name="Google Shape;2112;p168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3" name="Google Shape;2113;p168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4" name="Google Shape;2114;p168"/>
          <p:cNvSpPr txBox="1"/>
          <p:nvPr/>
        </p:nvSpPr>
        <p:spPr>
          <a:xfrm>
            <a:off x="4057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115" name="Google Shape;2115;p168"/>
          <p:cNvSpPr txBox="1"/>
          <p:nvPr/>
        </p:nvSpPr>
        <p:spPr>
          <a:xfrm>
            <a:off x="4709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116" name="Google Shape;2116;p168"/>
          <p:cNvSpPr/>
          <p:nvPr/>
        </p:nvSpPr>
        <p:spPr>
          <a:xfrm>
            <a:off x="4120200" y="3051625"/>
            <a:ext cx="1020300" cy="1020300"/>
          </a:xfrm>
          <a:prstGeom prst="ellipse">
            <a:avLst/>
          </a:prstGeom>
          <a:solidFill>
            <a:srgbClr val="2AB393">
              <a:alpha val="634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16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22" name="Google Shape;2122;p16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23" name="Google Shape;2123;p16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24" name="Google Shape;2124;p169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plot Ridge: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25" name="Google Shape;2125;p169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126" name="Google Shape;2126;p169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27" name="Google Shape;2127;p169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8" name="Google Shape;2128;p169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9" name="Google Shape;2129;p169"/>
          <p:cNvSpPr txBox="1"/>
          <p:nvPr/>
        </p:nvSpPr>
        <p:spPr>
          <a:xfrm>
            <a:off x="4057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130" name="Google Shape;2130;p169"/>
          <p:cNvSpPr txBox="1"/>
          <p:nvPr/>
        </p:nvSpPr>
        <p:spPr>
          <a:xfrm>
            <a:off x="4709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131" name="Google Shape;2131;p169"/>
          <p:cNvSpPr/>
          <p:nvPr/>
        </p:nvSpPr>
        <p:spPr>
          <a:xfrm>
            <a:off x="3920700" y="2855750"/>
            <a:ext cx="1419300" cy="1419300"/>
          </a:xfrm>
          <a:prstGeom prst="ellipse">
            <a:avLst/>
          </a:prstGeom>
          <a:solidFill>
            <a:srgbClr val="2AB393">
              <a:alpha val="634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17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37" name="Google Shape;2137;p17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38" name="Google Shape;2138;p17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39" name="Google Shape;2139;p170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plot Ridge: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40" name="Google Shape;2140;p170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141" name="Google Shape;2141;p170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42" name="Google Shape;2142;p170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3" name="Google Shape;2143;p170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4" name="Google Shape;2144;p170"/>
          <p:cNvSpPr txBox="1"/>
          <p:nvPr/>
        </p:nvSpPr>
        <p:spPr>
          <a:xfrm>
            <a:off x="4057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145" name="Google Shape;2145;p170"/>
          <p:cNvSpPr txBox="1"/>
          <p:nvPr/>
        </p:nvSpPr>
        <p:spPr>
          <a:xfrm>
            <a:off x="4709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146" name="Google Shape;2146;p170"/>
          <p:cNvSpPr/>
          <p:nvPr/>
        </p:nvSpPr>
        <p:spPr>
          <a:xfrm>
            <a:off x="4120200" y="3051625"/>
            <a:ext cx="1020300" cy="1020300"/>
          </a:xfrm>
          <a:prstGeom prst="ellipse">
            <a:avLst/>
          </a:prstGeom>
          <a:solidFill>
            <a:srgbClr val="2AB393">
              <a:alpha val="634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17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52" name="Google Shape;2152;p17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53" name="Google Shape;2153;p17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54" name="Google Shape;2154;p171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would RSS look like?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55" name="Google Shape;2155;p171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156" name="Google Shape;2156;p171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57" name="Google Shape;2157;p171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8" name="Google Shape;2158;p171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9" name="Google Shape;2159;p171"/>
          <p:cNvSpPr txBox="1"/>
          <p:nvPr/>
        </p:nvSpPr>
        <p:spPr>
          <a:xfrm>
            <a:off x="4057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Critical benefit of feature scaling related to gradient descent.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are some ML Algos where scaling won’t have an effect (e.g. CART based methods).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1" name="Google Shape;181;p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2" name="Google Shape;182;p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3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p17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65" name="Google Shape;2165;p17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66" name="Google Shape;2166;p17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67" name="Google Shape;2167;p172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would RSS look like?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68" name="Google Shape;2168;p172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169" name="Google Shape;2169;p172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70" name="Google Shape;2170;p172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1" name="Google Shape;2171;p172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2" name="Google Shape;2172;p172"/>
          <p:cNvSpPr txBox="1"/>
          <p:nvPr/>
        </p:nvSpPr>
        <p:spPr>
          <a:xfrm>
            <a:off x="4057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73" name="Google Shape;2173;p172"/>
          <p:cNvCxnSpPr/>
          <p:nvPr/>
        </p:nvCxnSpPr>
        <p:spPr>
          <a:xfrm>
            <a:off x="5137475" y="2004300"/>
            <a:ext cx="1581600" cy="16242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17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79" name="Google Shape;2179;p17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80" name="Google Shape;2180;p17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81" name="Google Shape;2181;p173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would RSS look like?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82" name="Google Shape;2182;p173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183" name="Google Shape;2183;p173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84" name="Google Shape;2184;p173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5" name="Google Shape;2185;p173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6" name="Google Shape;2186;p173"/>
          <p:cNvSpPr txBox="1"/>
          <p:nvPr/>
        </p:nvSpPr>
        <p:spPr>
          <a:xfrm>
            <a:off x="4057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87" name="Google Shape;2187;p173"/>
          <p:cNvCxnSpPr/>
          <p:nvPr/>
        </p:nvCxnSpPr>
        <p:spPr>
          <a:xfrm>
            <a:off x="5137475" y="2004300"/>
            <a:ext cx="1581600" cy="16242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8" name="Google Shape;2188;p173"/>
          <p:cNvCxnSpPr/>
          <p:nvPr/>
        </p:nvCxnSpPr>
        <p:spPr>
          <a:xfrm>
            <a:off x="5018200" y="2126500"/>
            <a:ext cx="1581600" cy="16242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9" name="Google Shape;2189;p173"/>
          <p:cNvCxnSpPr/>
          <p:nvPr/>
        </p:nvCxnSpPr>
        <p:spPr>
          <a:xfrm>
            <a:off x="4911025" y="2266800"/>
            <a:ext cx="1581600" cy="162420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0" name="Google Shape;2190;p173"/>
          <p:cNvCxnSpPr/>
          <p:nvPr/>
        </p:nvCxnSpPr>
        <p:spPr>
          <a:xfrm>
            <a:off x="5256600" y="1900000"/>
            <a:ext cx="1581600" cy="16242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4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17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96" name="Google Shape;2196;p17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97" name="Google Shape;2197;p17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98" name="Google Shape;2198;p174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were subject to the penalty!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99" name="Google Shape;2199;p174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200" name="Google Shape;2200;p174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201" name="Google Shape;2201;p174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2" name="Google Shape;2202;p174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3" name="Google Shape;2203;p174"/>
          <p:cNvSpPr txBox="1"/>
          <p:nvPr/>
        </p:nvSpPr>
        <p:spPr>
          <a:xfrm>
            <a:off x="4057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04" name="Google Shape;2204;p174"/>
          <p:cNvCxnSpPr/>
          <p:nvPr/>
        </p:nvCxnSpPr>
        <p:spPr>
          <a:xfrm>
            <a:off x="5137475" y="2004300"/>
            <a:ext cx="1581600" cy="16242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5" name="Google Shape;2205;p174"/>
          <p:cNvCxnSpPr/>
          <p:nvPr/>
        </p:nvCxnSpPr>
        <p:spPr>
          <a:xfrm>
            <a:off x="5018200" y="2126500"/>
            <a:ext cx="1581600" cy="16242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6" name="Google Shape;2206;p174"/>
          <p:cNvCxnSpPr/>
          <p:nvPr/>
        </p:nvCxnSpPr>
        <p:spPr>
          <a:xfrm>
            <a:off x="4911025" y="2266800"/>
            <a:ext cx="1581600" cy="162420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7" name="Google Shape;2207;p174"/>
          <p:cNvCxnSpPr/>
          <p:nvPr/>
        </p:nvCxnSpPr>
        <p:spPr>
          <a:xfrm>
            <a:off x="5256600" y="1900000"/>
            <a:ext cx="1581600" cy="16242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17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13" name="Google Shape;2213;p17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14" name="Google Shape;2214;p17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15" name="Google Shape;2215;p175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Penalty for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Ridge: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16" name="Google Shape;2216;p175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217" name="Google Shape;2217;p175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218" name="Google Shape;2218;p175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9" name="Google Shape;2219;p175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0" name="Google Shape;2220;p175"/>
          <p:cNvSpPr txBox="1"/>
          <p:nvPr/>
        </p:nvSpPr>
        <p:spPr>
          <a:xfrm>
            <a:off x="43618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221" name="Google Shape;2221;p175"/>
          <p:cNvSpPr txBox="1"/>
          <p:nvPr/>
        </p:nvSpPr>
        <p:spPr>
          <a:xfrm>
            <a:off x="50138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222" name="Google Shape;2222;p175"/>
          <p:cNvSpPr/>
          <p:nvPr/>
        </p:nvSpPr>
        <p:spPr>
          <a:xfrm>
            <a:off x="4120200" y="3051625"/>
            <a:ext cx="1020300" cy="1020300"/>
          </a:xfrm>
          <a:prstGeom prst="ellipse">
            <a:avLst/>
          </a:prstGeom>
          <a:solidFill>
            <a:srgbClr val="2AB393">
              <a:alpha val="634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23" name="Google Shape;2223;p175"/>
          <p:cNvCxnSpPr/>
          <p:nvPr/>
        </p:nvCxnSpPr>
        <p:spPr>
          <a:xfrm>
            <a:off x="4219850" y="2324225"/>
            <a:ext cx="1672200" cy="18657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4" name="Google Shape;2224;p175"/>
          <p:cNvSpPr/>
          <p:nvPr/>
        </p:nvSpPr>
        <p:spPr>
          <a:xfrm>
            <a:off x="4944275" y="3151300"/>
            <a:ext cx="114600" cy="114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17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30" name="Google Shape;2230;p17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31" name="Google Shape;2231;p17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32" name="Google Shape;2232;p176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Penalty for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Lasso: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33" name="Google Shape;2233;p176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234" name="Google Shape;2234;p176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235" name="Google Shape;2235;p176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6" name="Google Shape;2236;p176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7" name="Google Shape;2237;p176"/>
          <p:cNvSpPr/>
          <p:nvPr/>
        </p:nvSpPr>
        <p:spPr>
          <a:xfrm rot="2700000">
            <a:off x="4259119" y="3190542"/>
            <a:ext cx="742462" cy="742462"/>
          </a:xfrm>
          <a:prstGeom prst="rect">
            <a:avLst/>
          </a:prstGeom>
          <a:solidFill>
            <a:srgbClr val="2AB393">
              <a:alpha val="634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38" name="Google Shape;2238;p176"/>
          <p:cNvCxnSpPr/>
          <p:nvPr/>
        </p:nvCxnSpPr>
        <p:spPr>
          <a:xfrm>
            <a:off x="4125375" y="2517425"/>
            <a:ext cx="1623900" cy="16422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2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p17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44" name="Google Shape;2244;p17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45" name="Google Shape;2245;p17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46" name="Google Shape;2246;p177"/>
          <p:cNvSpPr txBox="1"/>
          <p:nvPr>
            <p:ph idx="1" type="body"/>
          </p:nvPr>
        </p:nvSpPr>
        <p:spPr>
          <a:xfrm>
            <a:off x="311700" y="1152475"/>
            <a:ext cx="8684100" cy="32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Lasso: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convex object that lies tangent to the boundary, is likely to encounter a corner of a hypercube, for which some components of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are identically zero.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0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p17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52" name="Google Shape;2252;p17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53" name="Google Shape;2253;p17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54" name="Google Shape;2254;p178"/>
          <p:cNvSpPr txBox="1"/>
          <p:nvPr>
            <p:ph idx="1" type="body"/>
          </p:nvPr>
        </p:nvSpPr>
        <p:spPr>
          <a:xfrm>
            <a:off x="311700" y="1152475"/>
            <a:ext cx="8684100" cy="32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Ridge: I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 the case of an n-sphere, the points on the boundary for which some of the components of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are zero are not distinguished from the others and the convex object is no more likely to contact a point at which some components of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are zero than one for which none of them are.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8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9" name="Google Shape;2259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025" y="2504600"/>
            <a:ext cx="4293150" cy="25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0" name="Google Shape;2260;p17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61" name="Google Shape;2261;p179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62" name="Google Shape;2262;p179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63" name="Google Shape;2263;p179"/>
          <p:cNvSpPr txBox="1"/>
          <p:nvPr>
            <p:ph idx="1" type="body"/>
          </p:nvPr>
        </p:nvSpPr>
        <p:spPr>
          <a:xfrm>
            <a:off x="311700" y="1152475"/>
            <a:ext cx="8684100" cy="32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is why Lasso is more likely to lead to coefficients as zero.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diagram is also commonly shown with contour RSS: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7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p18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69" name="Google Shape;2269;p18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70" name="Google Shape;2270;p18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1" name="Google Shape;2271;p180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347709" y="2642175"/>
            <a:ext cx="5746134" cy="166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2" name="Google Shape;2272;p180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1506067" y="2680067"/>
            <a:ext cx="5746134" cy="1667558"/>
          </a:xfrm>
          <a:prstGeom prst="rect">
            <a:avLst/>
          </a:prstGeom>
          <a:noFill/>
          <a:ln>
            <a:noFill/>
          </a:ln>
        </p:spPr>
      </p:pic>
      <p:sp>
        <p:nvSpPr>
          <p:cNvPr id="2273" name="Google Shape;2273;p180"/>
          <p:cNvSpPr/>
          <p:nvPr/>
        </p:nvSpPr>
        <p:spPr>
          <a:xfrm>
            <a:off x="87600" y="3388762"/>
            <a:ext cx="1133100" cy="52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74" name="Google Shape;2274;p180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Elastic Net seeks to improve on both L1 and L2 Regularization by combining them: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75" name="Google Shape;2275;p180"/>
          <p:cNvPicPr preferRelativeResize="0"/>
          <p:nvPr/>
        </p:nvPicPr>
        <p:blipFill rotWithShape="1">
          <a:blip r:embed="rId6">
            <a:alphaModFix/>
          </a:blip>
          <a:srcRect b="0" l="47092" r="32103" t="0"/>
          <a:stretch/>
        </p:blipFill>
        <p:spPr>
          <a:xfrm>
            <a:off x="7283950" y="2890475"/>
            <a:ext cx="1793724" cy="14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6" name="Google Shape;2276;p180"/>
          <p:cNvSpPr txBox="1"/>
          <p:nvPr/>
        </p:nvSpPr>
        <p:spPr>
          <a:xfrm>
            <a:off x="6139600" y="3568450"/>
            <a:ext cx="344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1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277" name="Google Shape;2277;p180"/>
          <p:cNvSpPr txBox="1"/>
          <p:nvPr/>
        </p:nvSpPr>
        <p:spPr>
          <a:xfrm>
            <a:off x="7752925" y="3600125"/>
            <a:ext cx="344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2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p18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83" name="Google Shape;2283;p18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84" name="Google Shape;2284;p18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Google Shape;2285;p181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347709" y="2642175"/>
            <a:ext cx="5746134" cy="166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6" name="Google Shape;2286;p181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1506067" y="2680067"/>
            <a:ext cx="5746134" cy="1667558"/>
          </a:xfrm>
          <a:prstGeom prst="rect">
            <a:avLst/>
          </a:prstGeom>
          <a:noFill/>
          <a:ln>
            <a:noFill/>
          </a:ln>
        </p:spPr>
      </p:pic>
      <p:sp>
        <p:nvSpPr>
          <p:cNvPr id="2287" name="Google Shape;2287;p181"/>
          <p:cNvSpPr/>
          <p:nvPr/>
        </p:nvSpPr>
        <p:spPr>
          <a:xfrm>
            <a:off x="87600" y="3388762"/>
            <a:ext cx="1133100" cy="52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88" name="Google Shape;2288;p181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Here we seek to minimize RSS and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both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the squared and absolute value terms: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9" name="Google Shape;2289;p181"/>
          <p:cNvPicPr preferRelativeResize="0"/>
          <p:nvPr/>
        </p:nvPicPr>
        <p:blipFill rotWithShape="1">
          <a:blip r:embed="rId6">
            <a:alphaModFix/>
          </a:blip>
          <a:srcRect b="0" l="47092" r="32103" t="0"/>
          <a:stretch/>
        </p:blipFill>
        <p:spPr>
          <a:xfrm>
            <a:off x="7283950" y="2890475"/>
            <a:ext cx="1793724" cy="14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0" name="Google Shape;2290;p181"/>
          <p:cNvSpPr txBox="1"/>
          <p:nvPr/>
        </p:nvSpPr>
        <p:spPr>
          <a:xfrm>
            <a:off x="6139600" y="3568450"/>
            <a:ext cx="344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1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291" name="Google Shape;2291;p181"/>
          <p:cNvSpPr txBox="1"/>
          <p:nvPr/>
        </p:nvSpPr>
        <p:spPr>
          <a:xfrm>
            <a:off x="7752925" y="3600125"/>
            <a:ext cx="344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2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p2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Scaling the features so that their respective ranges are uniform is important in comparing measurements that have different units.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Allows us directly compare model coefficients to each other.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9" name="Google Shape;189;p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0" name="Google Shape;190;p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5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p18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97" name="Google Shape;2297;p18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98" name="Google Shape;2298;p18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9" name="Google Shape;2299;p182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347709" y="2642175"/>
            <a:ext cx="5746134" cy="166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0" name="Google Shape;2300;p182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1506067" y="2680067"/>
            <a:ext cx="5746134" cy="1667558"/>
          </a:xfrm>
          <a:prstGeom prst="rect">
            <a:avLst/>
          </a:prstGeom>
          <a:noFill/>
          <a:ln>
            <a:noFill/>
          </a:ln>
        </p:spPr>
      </p:pic>
      <p:sp>
        <p:nvSpPr>
          <p:cNvPr id="2301" name="Google Shape;2301;p182"/>
          <p:cNvSpPr/>
          <p:nvPr/>
        </p:nvSpPr>
        <p:spPr>
          <a:xfrm>
            <a:off x="87600" y="3388762"/>
            <a:ext cx="1133100" cy="52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02" name="Google Shape;2302;p182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there are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two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distinct lambda values for each penalty: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3" name="Google Shape;2303;p182"/>
          <p:cNvPicPr preferRelativeResize="0"/>
          <p:nvPr/>
        </p:nvPicPr>
        <p:blipFill rotWithShape="1">
          <a:blip r:embed="rId6">
            <a:alphaModFix/>
          </a:blip>
          <a:srcRect b="0" l="47092" r="32103" t="0"/>
          <a:stretch/>
        </p:blipFill>
        <p:spPr>
          <a:xfrm>
            <a:off x="7283950" y="2890475"/>
            <a:ext cx="1793724" cy="14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4" name="Google Shape;2304;p182"/>
          <p:cNvSpPr txBox="1"/>
          <p:nvPr/>
        </p:nvSpPr>
        <p:spPr>
          <a:xfrm>
            <a:off x="6139600" y="3568450"/>
            <a:ext cx="344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1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305" name="Google Shape;2305;p182"/>
          <p:cNvSpPr txBox="1"/>
          <p:nvPr/>
        </p:nvSpPr>
        <p:spPr>
          <a:xfrm>
            <a:off x="7752925" y="3600125"/>
            <a:ext cx="344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2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9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p18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11" name="Google Shape;2311;p18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12" name="Google Shape;2312;p18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313" name="Google Shape;2313;p183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alternatively express this as a ratio between L1 and L2: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14" name="Google Shape;2314;p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675" y="3026574"/>
            <a:ext cx="7864148" cy="130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8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18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20" name="Google Shape;2320;p18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21" name="Google Shape;2321;p18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322" name="Google Shape;2322;p184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also use simplified notation: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23" name="Google Shape;2323;p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413" y="2532695"/>
            <a:ext cx="7949175" cy="1039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7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p18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29" name="Google Shape;2329;p18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30" name="Google Shape;2330;p18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331" name="Google Shape;2331;p185"/>
          <p:cNvSpPr txBox="1"/>
          <p:nvPr>
            <p:ph idx="1" type="body"/>
          </p:nvPr>
        </p:nvSpPr>
        <p:spPr>
          <a:xfrm>
            <a:off x="311700" y="1152475"/>
            <a:ext cx="8684100" cy="32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Elastic Net Penalty Region: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32" name="Google Shape;2332;p185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333" name="Google Shape;2333;p185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334" name="Google Shape;2334;p185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5" name="Google Shape;2335;p185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6" name="Google Shape;2336;p185"/>
          <p:cNvSpPr/>
          <p:nvPr/>
        </p:nvSpPr>
        <p:spPr>
          <a:xfrm>
            <a:off x="3862200" y="2793625"/>
            <a:ext cx="1536300" cy="15363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7" name="Google Shape;2337;p185"/>
          <p:cNvSpPr/>
          <p:nvPr/>
        </p:nvSpPr>
        <p:spPr>
          <a:xfrm rot="2700000">
            <a:off x="4083474" y="3020149"/>
            <a:ext cx="1093753" cy="1093753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p18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43" name="Google Shape;2343;p18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44" name="Google Shape;2344;p18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345" name="Google Shape;2345;p186"/>
          <p:cNvSpPr txBox="1"/>
          <p:nvPr>
            <p:ph idx="1" type="body"/>
          </p:nvPr>
        </p:nvSpPr>
        <p:spPr>
          <a:xfrm>
            <a:off x="311700" y="1152475"/>
            <a:ext cx="8684100" cy="32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Elastic Net Penalty Region: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46" name="Google Shape;2346;p186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347" name="Google Shape;2347;p186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348" name="Google Shape;2348;p186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9" name="Google Shape;2349;p186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0" name="Google Shape;2350;p186"/>
          <p:cNvSpPr/>
          <p:nvPr/>
        </p:nvSpPr>
        <p:spPr>
          <a:xfrm>
            <a:off x="3862200" y="2793625"/>
            <a:ext cx="1536300" cy="15363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1" name="Google Shape;2351;p186"/>
          <p:cNvSpPr/>
          <p:nvPr/>
        </p:nvSpPr>
        <p:spPr>
          <a:xfrm rot="2700000">
            <a:off x="4083474" y="3020149"/>
            <a:ext cx="1093753" cy="1093753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2" name="Google Shape;2352;p186"/>
          <p:cNvSpPr/>
          <p:nvPr/>
        </p:nvSpPr>
        <p:spPr>
          <a:xfrm>
            <a:off x="3857625" y="2801150"/>
            <a:ext cx="778775" cy="778775"/>
          </a:xfrm>
          <a:custGeom>
            <a:rect b="b" l="l" r="r" t="t"/>
            <a:pathLst>
              <a:path extrusionOk="0" h="31151" w="31151">
                <a:moveTo>
                  <a:pt x="0" y="31151"/>
                </a:moveTo>
                <a:cubicBezTo>
                  <a:pt x="1851" y="27972"/>
                  <a:pt x="5916" y="17266"/>
                  <a:pt x="11108" y="12074"/>
                </a:cubicBezTo>
                <a:cubicBezTo>
                  <a:pt x="16300" y="6882"/>
                  <a:pt x="27811" y="2012"/>
                  <a:pt x="31151" y="0"/>
                </a:cubicBezTo>
              </a:path>
            </a:pathLst>
          </a:cu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53" name="Google Shape;2353;p186"/>
          <p:cNvSpPr/>
          <p:nvPr/>
        </p:nvSpPr>
        <p:spPr>
          <a:xfrm rot="5400000">
            <a:off x="4636400" y="2801150"/>
            <a:ext cx="778775" cy="778775"/>
          </a:xfrm>
          <a:custGeom>
            <a:rect b="b" l="l" r="r" t="t"/>
            <a:pathLst>
              <a:path extrusionOk="0" h="31151" w="31151">
                <a:moveTo>
                  <a:pt x="0" y="31151"/>
                </a:moveTo>
                <a:cubicBezTo>
                  <a:pt x="1851" y="27972"/>
                  <a:pt x="5916" y="17266"/>
                  <a:pt x="11108" y="12074"/>
                </a:cubicBezTo>
                <a:cubicBezTo>
                  <a:pt x="16300" y="6882"/>
                  <a:pt x="27811" y="2012"/>
                  <a:pt x="31151" y="0"/>
                </a:cubicBezTo>
              </a:path>
            </a:pathLst>
          </a:cu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54" name="Google Shape;2354;p186"/>
          <p:cNvSpPr/>
          <p:nvPr/>
        </p:nvSpPr>
        <p:spPr>
          <a:xfrm rot="10800000">
            <a:off x="4619725" y="3551150"/>
            <a:ext cx="778775" cy="778775"/>
          </a:xfrm>
          <a:custGeom>
            <a:rect b="b" l="l" r="r" t="t"/>
            <a:pathLst>
              <a:path extrusionOk="0" h="31151" w="31151">
                <a:moveTo>
                  <a:pt x="0" y="31151"/>
                </a:moveTo>
                <a:cubicBezTo>
                  <a:pt x="1851" y="27972"/>
                  <a:pt x="5916" y="17266"/>
                  <a:pt x="11108" y="12074"/>
                </a:cubicBezTo>
                <a:cubicBezTo>
                  <a:pt x="16300" y="6882"/>
                  <a:pt x="27811" y="2012"/>
                  <a:pt x="31151" y="0"/>
                </a:cubicBezTo>
              </a:path>
            </a:pathLst>
          </a:cu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55" name="Google Shape;2355;p186"/>
          <p:cNvSpPr/>
          <p:nvPr/>
        </p:nvSpPr>
        <p:spPr>
          <a:xfrm rot="-5400000">
            <a:off x="3840950" y="3551150"/>
            <a:ext cx="778775" cy="778775"/>
          </a:xfrm>
          <a:custGeom>
            <a:rect b="b" l="l" r="r" t="t"/>
            <a:pathLst>
              <a:path extrusionOk="0" h="31151" w="31151">
                <a:moveTo>
                  <a:pt x="0" y="31151"/>
                </a:moveTo>
                <a:cubicBezTo>
                  <a:pt x="1851" y="27972"/>
                  <a:pt x="5916" y="17266"/>
                  <a:pt x="11108" y="12074"/>
                </a:cubicBezTo>
                <a:cubicBezTo>
                  <a:pt x="16300" y="6882"/>
                  <a:pt x="27811" y="2012"/>
                  <a:pt x="31151" y="0"/>
                </a:cubicBezTo>
              </a:path>
            </a:pathLst>
          </a:cu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9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p18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61" name="Google Shape;2361;p18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62" name="Google Shape;2362;p18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363" name="Google Shape;2363;p187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how to perform Elastic Net with Python and Scikit-learn!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64" name="Google Shape;2364;p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675" y="3026574"/>
            <a:ext cx="7864148" cy="130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8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p18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Linear Regression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Project Dataset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0" name="Google Shape;2370;p18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pic>
        <p:nvPicPr>
          <p:cNvPr descr="watermark.jpg" id="2371" name="Google Shape;2371;p18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72" name="Google Shape;2372;p18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p3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Feature scaling caveats: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Must always scale new unseen data before feeding to model.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Effects direct interpretability of feature coefficients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Easier to compare coefficients to one another, harder to relate back to original unscaled feature.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7" name="Google Shape;197;p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8" name="Google Shape;198;p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p3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Feature scaling benefits: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 lead to great increases in performance.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Absolutely necessary for some models.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Virtually no “real” downside to scaling features.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5" name="Google Shape;205;p3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6" name="Google Shape;206;p3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Regularization seeks to solve a few common model issues by: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Minimizing model complexity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Penalizing the loss function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Reducing model overfitting (add more bias to reduce model variance)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4" name="Google Shape;64;p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" name="Google Shape;65;p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Two main ways to scale features: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Standardization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Rescales data to have a mean (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μ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 of 0 and standard deviation (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σ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 of 1.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Normalization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Rescales all data values to be between 0-1.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3" name="Google Shape;213;p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4" name="Google Shape;214;p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" name="Google Shape;220;p3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Standardization: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escales data to have a mean (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μ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 of 0 and standard deviation (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σ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 of 1 (unit variance).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1" name="Google Shape;221;p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2" name="Google Shape;222;p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2073" y="3274000"/>
            <a:ext cx="3170300" cy="10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p3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Standardization: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Namesake can be confusing since this is also referred to as “Z-score normalization”.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0" name="Google Shape;230;p3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1" name="Google Shape;231;p3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2073" y="3274000"/>
            <a:ext cx="3170300" cy="10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3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Normalization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Scales all data values to be between 0 and 1.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9" name="Google Shape;239;p3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0" name="Google Shape;240;p3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5"/>
          <p:cNvPicPr preferRelativeResize="0"/>
          <p:nvPr/>
        </p:nvPicPr>
        <p:blipFill rotWithShape="1">
          <a:blip r:embed="rId4">
            <a:alphaModFix/>
          </a:blip>
          <a:srcRect b="0" l="0" r="0" t="38544"/>
          <a:stretch/>
        </p:blipFill>
        <p:spPr>
          <a:xfrm>
            <a:off x="3718775" y="3423774"/>
            <a:ext cx="3231600" cy="10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5"/>
          <p:cNvPicPr preferRelativeResize="0"/>
          <p:nvPr/>
        </p:nvPicPr>
        <p:blipFill rotWithShape="1">
          <a:blip r:embed="rId4">
            <a:alphaModFix/>
          </a:blip>
          <a:srcRect b="60118" l="0" r="24947" t="0"/>
          <a:stretch/>
        </p:blipFill>
        <p:spPr>
          <a:xfrm>
            <a:off x="1637500" y="3647875"/>
            <a:ext cx="2425375" cy="67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3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Normalization: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Simple and easy to understand.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9" name="Google Shape;249;p3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0" name="Google Shape;250;p3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6"/>
          <p:cNvPicPr preferRelativeResize="0"/>
          <p:nvPr/>
        </p:nvPicPr>
        <p:blipFill rotWithShape="1">
          <a:blip r:embed="rId4">
            <a:alphaModFix/>
          </a:blip>
          <a:srcRect b="0" l="0" r="0" t="38544"/>
          <a:stretch/>
        </p:blipFill>
        <p:spPr>
          <a:xfrm>
            <a:off x="3718775" y="3423774"/>
            <a:ext cx="3231600" cy="10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6"/>
          <p:cNvPicPr preferRelativeResize="0"/>
          <p:nvPr/>
        </p:nvPicPr>
        <p:blipFill rotWithShape="1">
          <a:blip r:embed="rId4">
            <a:alphaModFix/>
          </a:blip>
          <a:srcRect b="60118" l="0" r="24947" t="0"/>
          <a:stretch/>
        </p:blipFill>
        <p:spPr>
          <a:xfrm>
            <a:off x="1637500" y="3647875"/>
            <a:ext cx="2425375" cy="67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p3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are many more methods of scaling features and Scikit-Learn provides easy to use classes that “fit” and “transform” feature data for scaling.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quickly discuss the fit and transform calls in more detail when it comes to scaling.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9" name="Google Shape;259;p3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0" name="Google Shape;260;p3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p3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.fit() method call simply calculates the necessary statistics (Xmin,Xmax,mean, standard deviation).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.transform() call actually scales data and returns the new scaled version of data.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Previously saw a similar process for polynomial feature conversion.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7" name="Google Shape;267;p3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8" name="Google Shape;268;p3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3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Very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important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consideration for fit and transform: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only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to training data.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Calculating statistical information should only come from training data.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Don’t want to assume prior knowledge of the test set!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5" name="Google Shape;275;p3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6" name="Google Shape;276;p3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p4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Using the full data set would cause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leakage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Calculating statistics from full data leads to some information of the test set leaking into the training process upon transform() conversion.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3" name="Google Shape;283;p4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4" name="Google Shape;284;p4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" name="Google Shape;290;p4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Feature scaling process: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 train test split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Fit to training feature data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Transform training feature data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Transform test feature data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1" name="Google Shape;291;p4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92" name="Google Shape;292;p4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general, we can think of regularization as a way to reduce model overfitting and variance.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Requires some additional bias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Requires a search for optimal penalty hyperparameter.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2" name="Google Shape;72;p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3" name="Google Shape;73;p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" name="Google Shape;298;p4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 we need to scale the label?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general it is not necessary nor advised.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Normalising the output distribution is altering the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definition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the target.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Predicting a distribution that doesn't mirror your real-world target.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9" name="Google Shape;299;p4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0" name="Google Shape;300;p4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p43"/>
          <p:cNvSpPr txBox="1"/>
          <p:nvPr>
            <p:ph idx="1" type="body"/>
          </p:nvPr>
        </p:nvSpPr>
        <p:spPr>
          <a:xfrm>
            <a:off x="241475" y="1152475"/>
            <a:ext cx="8902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 we need to scale the label?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 negatively impact stochastic gradient descent.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stats.stackexchange.com/questions/111467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7" name="Google Shape;307;p4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8" name="Google Shape;308;p4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" name="Google Shape;314;p4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that we understand the benefits of feature scaling, let’s move on to understanding the benefits of cross-validation!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5" name="Google Shape;315;p4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6" name="Google Shape;316;p4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" name="Google Shape;322;p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323" name="Google Shape;323;p4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4" name="Google Shape;324;p4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" name="Google Shape;330;p4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Cross validation is a more advanced set of methods for splitting data into training and testing sets.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Cross Validation Relevant Reading: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Section 5.1 of ISLR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1" name="Google Shape;331;p4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2" name="Google Shape;332;p4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" name="Google Shape;338;p4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understand the intuition behind performing a train test split, we want to fairly evaluate our model’s performance on unseen data.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Unfortunately this means we are not able to tune hyperparameters to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entire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dataset.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9" name="Google Shape;339;p4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0" name="Google Shape;340;p4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6" name="Google Shape;346;p4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 there a way we can achieve the following: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Train on all the data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Evaluate on all the data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While it sounds impossible, we can achieve this with cross validation!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have an overview of the concept...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7" name="Google Shape;347;p4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8" name="Google Shape;348;p4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" name="Google Shape;354;p4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our data set: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55" name="Google Shape;355;p4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6" name="Google Shape;356;p4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7" name="Google Shape;357;p49"/>
          <p:cNvGraphicFramePr/>
          <p:nvPr/>
        </p:nvGraphicFramePr>
        <p:xfrm>
          <a:off x="2346725" y="23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{2757189C-B2C8-4094-866D-658BA29920D8}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3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x</a:t>
                      </a:r>
                      <a:r>
                        <a:rPr b="1" baseline="-25000" lang="en"/>
                        <a:t>1</a:t>
                      </a:r>
                      <a:endParaRPr b="1" baseline="-25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358" name="Google Shape;358;p49"/>
          <p:cNvSpPr txBox="1"/>
          <p:nvPr/>
        </p:nvSpPr>
        <p:spPr>
          <a:xfrm>
            <a:off x="3969425" y="17886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X</a:t>
            </a:r>
            <a:endParaRPr b="1" sz="2100"/>
          </a:p>
        </p:txBody>
      </p:sp>
      <p:sp>
        <p:nvSpPr>
          <p:cNvPr id="359" name="Google Shape;359;p49"/>
          <p:cNvSpPr txBox="1"/>
          <p:nvPr/>
        </p:nvSpPr>
        <p:spPr>
          <a:xfrm>
            <a:off x="6113275" y="17615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y</a:t>
            </a:r>
            <a:endParaRPr b="1" sz="2100"/>
          </a:p>
        </p:txBody>
      </p:sp>
      <p:graphicFrame>
        <p:nvGraphicFramePr>
          <p:cNvPr id="360" name="Google Shape;360;p49"/>
          <p:cNvGraphicFramePr/>
          <p:nvPr/>
        </p:nvGraphicFramePr>
        <p:xfrm>
          <a:off x="2346725" y="23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{2757189C-B2C8-4094-866D-658BA29920D8}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3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Area m</a:t>
                      </a:r>
                      <a:r>
                        <a:rPr b="1"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 b="1" baseline="30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Bedrooms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Bathrooms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Price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$500,000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$450,000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230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$650,000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$400,000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210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$550,000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6" name="Google Shape;366;p50"/>
          <p:cNvSpPr txBox="1"/>
          <p:nvPr>
            <p:ph idx="1" type="body"/>
          </p:nvPr>
        </p:nvSpPr>
        <p:spPr>
          <a:xfrm>
            <a:off x="311700" y="10000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convert this data into colored blocks for cross-validation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7" name="Google Shape;367;p5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8" name="Google Shape;368;p5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9" name="Google Shape;369;p50"/>
          <p:cNvGraphicFramePr/>
          <p:nvPr/>
        </p:nvGraphicFramePr>
        <p:xfrm>
          <a:off x="2346725" y="23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{2757189C-B2C8-4094-866D-658BA29920D8}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3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x</a:t>
                      </a:r>
                      <a:r>
                        <a:rPr b="1" baseline="-25000" lang="en"/>
                        <a:t>1</a:t>
                      </a:r>
                      <a:endParaRPr b="1" baseline="-25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370" name="Google Shape;370;p50"/>
          <p:cNvSpPr txBox="1"/>
          <p:nvPr/>
        </p:nvSpPr>
        <p:spPr>
          <a:xfrm>
            <a:off x="3969425" y="17886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X</a:t>
            </a:r>
            <a:endParaRPr b="1" sz="2100"/>
          </a:p>
        </p:txBody>
      </p:sp>
      <p:sp>
        <p:nvSpPr>
          <p:cNvPr id="371" name="Google Shape;371;p50"/>
          <p:cNvSpPr txBox="1"/>
          <p:nvPr/>
        </p:nvSpPr>
        <p:spPr>
          <a:xfrm>
            <a:off x="6113275" y="17615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y</a:t>
            </a:r>
            <a:endParaRPr b="1" sz="2100"/>
          </a:p>
        </p:txBody>
      </p:sp>
      <p:graphicFrame>
        <p:nvGraphicFramePr>
          <p:cNvPr id="372" name="Google Shape;372;p50"/>
          <p:cNvGraphicFramePr/>
          <p:nvPr/>
        </p:nvGraphicFramePr>
        <p:xfrm>
          <a:off x="2346725" y="23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{2757189C-B2C8-4094-866D-658BA29920D8}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3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Area m</a:t>
                      </a:r>
                      <a:r>
                        <a:rPr b="1"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 b="1" baseline="30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Bedrooms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Bathrooms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Price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$500,000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$450,000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230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$650,000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$400,000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210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$550,000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8" name="Google Shape;378;p5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Convert to generalized form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79" name="Google Shape;379;p5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80" name="Google Shape;380;p5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1" name="Google Shape;381;p51"/>
          <p:cNvGraphicFramePr/>
          <p:nvPr/>
        </p:nvGraphicFramePr>
        <p:xfrm>
          <a:off x="2346725" y="23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{2757189C-B2C8-4094-866D-658BA29920D8}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3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x</a:t>
                      </a:r>
                      <a:r>
                        <a:rPr b="1" baseline="-25000" lang="en"/>
                        <a:t>1</a:t>
                      </a:r>
                      <a:endParaRPr b="1" baseline="-25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382" name="Google Shape;382;p51"/>
          <p:cNvSpPr txBox="1"/>
          <p:nvPr/>
        </p:nvSpPr>
        <p:spPr>
          <a:xfrm>
            <a:off x="3969425" y="17886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X</a:t>
            </a:r>
            <a:endParaRPr b="1" sz="2100"/>
          </a:p>
        </p:txBody>
      </p:sp>
      <p:sp>
        <p:nvSpPr>
          <p:cNvPr id="383" name="Google Shape;383;p51"/>
          <p:cNvSpPr txBox="1"/>
          <p:nvPr/>
        </p:nvSpPr>
        <p:spPr>
          <a:xfrm>
            <a:off x="6113275" y="17615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y</a:t>
            </a:r>
            <a:endParaRPr b="1" sz="2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Three main types of Regularization: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L1 Regularization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LASSO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L2 Regularization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Combining L1 and L2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0" name="Google Shape;80;p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1" name="Google Shape;81;p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" name="Google Shape;389;p5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Color based off train vs. test set.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0" name="Google Shape;390;p5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1" name="Google Shape;391;p5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2" name="Google Shape;392;p52"/>
          <p:cNvGraphicFramePr/>
          <p:nvPr/>
        </p:nvGraphicFramePr>
        <p:xfrm>
          <a:off x="2346725" y="23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{2757189C-B2C8-4094-866D-658BA29920D8}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3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x</a:t>
                      </a:r>
                      <a:r>
                        <a:rPr b="1" baseline="-25000" lang="en"/>
                        <a:t>1</a:t>
                      </a:r>
                      <a:endParaRPr b="1" baseline="-25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393" name="Google Shape;393;p52"/>
          <p:cNvSpPr txBox="1"/>
          <p:nvPr/>
        </p:nvSpPr>
        <p:spPr>
          <a:xfrm>
            <a:off x="3969425" y="17886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X</a:t>
            </a:r>
            <a:endParaRPr b="1" sz="2100"/>
          </a:p>
        </p:txBody>
      </p:sp>
      <p:sp>
        <p:nvSpPr>
          <p:cNvPr id="394" name="Google Shape;394;p52"/>
          <p:cNvSpPr txBox="1"/>
          <p:nvPr/>
        </p:nvSpPr>
        <p:spPr>
          <a:xfrm>
            <a:off x="6113275" y="17615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y</a:t>
            </a:r>
            <a:endParaRPr b="1" sz="21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0" name="Google Shape;400;p5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Color based off train vs. test set.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01" name="Google Shape;401;p5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02" name="Google Shape;402;p5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3" name="Google Shape;403;p53"/>
          <p:cNvGraphicFramePr/>
          <p:nvPr/>
        </p:nvGraphicFramePr>
        <p:xfrm>
          <a:off x="2346725" y="23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{2757189C-B2C8-4094-866D-658BA29920D8}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3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x</a:t>
                      </a:r>
                      <a:r>
                        <a:rPr b="1" baseline="-25000" lang="en"/>
                        <a:t>1</a:t>
                      </a:r>
                      <a:endParaRPr b="1" baseline="-25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404" name="Google Shape;404;p53"/>
          <p:cNvSpPr txBox="1"/>
          <p:nvPr/>
        </p:nvSpPr>
        <p:spPr>
          <a:xfrm>
            <a:off x="3969425" y="17886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X</a:t>
            </a:r>
            <a:endParaRPr b="1" sz="2100"/>
          </a:p>
        </p:txBody>
      </p:sp>
      <p:sp>
        <p:nvSpPr>
          <p:cNvPr id="405" name="Google Shape;405;p53"/>
          <p:cNvSpPr txBox="1"/>
          <p:nvPr/>
        </p:nvSpPr>
        <p:spPr>
          <a:xfrm>
            <a:off x="6113275" y="17615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y</a:t>
            </a:r>
            <a:endParaRPr b="1" sz="2100"/>
          </a:p>
        </p:txBody>
      </p:sp>
      <p:sp>
        <p:nvSpPr>
          <p:cNvPr id="406" name="Google Shape;406;p53"/>
          <p:cNvSpPr/>
          <p:nvPr/>
        </p:nvSpPr>
        <p:spPr>
          <a:xfrm>
            <a:off x="2372525" y="2698525"/>
            <a:ext cx="4776900" cy="11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53"/>
          <p:cNvSpPr txBox="1"/>
          <p:nvPr/>
        </p:nvSpPr>
        <p:spPr>
          <a:xfrm>
            <a:off x="1042425" y="2969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TRAIN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8" name="Google Shape;408;p53"/>
          <p:cNvSpPr/>
          <p:nvPr/>
        </p:nvSpPr>
        <p:spPr>
          <a:xfrm>
            <a:off x="2359675" y="3880000"/>
            <a:ext cx="4776900" cy="78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53"/>
          <p:cNvSpPr txBox="1"/>
          <p:nvPr/>
        </p:nvSpPr>
        <p:spPr>
          <a:xfrm>
            <a:off x="1042425" y="398815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54"/>
          <p:cNvGraphicFramePr/>
          <p:nvPr/>
        </p:nvGraphicFramePr>
        <p:xfrm>
          <a:off x="2346725" y="23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{2757189C-B2C8-4094-866D-658BA29920D8}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3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x</a:t>
                      </a:r>
                      <a:r>
                        <a:rPr b="1" baseline="-25000" lang="en"/>
                        <a:t>1</a:t>
                      </a:r>
                      <a:endParaRPr b="1" baseline="-25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415" name="Google Shape;415;p5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6" name="Google Shape;416;p5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Color based off train vs. test set.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17" name="Google Shape;417;p5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18" name="Google Shape;418;p5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4"/>
          <p:cNvSpPr txBox="1"/>
          <p:nvPr/>
        </p:nvSpPr>
        <p:spPr>
          <a:xfrm>
            <a:off x="3969425" y="17886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X</a:t>
            </a:r>
            <a:endParaRPr b="1" sz="2100"/>
          </a:p>
        </p:txBody>
      </p:sp>
      <p:sp>
        <p:nvSpPr>
          <p:cNvPr id="420" name="Google Shape;420;p54"/>
          <p:cNvSpPr txBox="1"/>
          <p:nvPr/>
        </p:nvSpPr>
        <p:spPr>
          <a:xfrm>
            <a:off x="6113275" y="17615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y</a:t>
            </a:r>
            <a:endParaRPr b="1" sz="2100"/>
          </a:p>
        </p:txBody>
      </p:sp>
      <p:sp>
        <p:nvSpPr>
          <p:cNvPr id="421" name="Google Shape;421;p54"/>
          <p:cNvSpPr/>
          <p:nvPr/>
        </p:nvSpPr>
        <p:spPr>
          <a:xfrm>
            <a:off x="2372525" y="2698525"/>
            <a:ext cx="4776900" cy="11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54"/>
          <p:cNvSpPr txBox="1"/>
          <p:nvPr/>
        </p:nvSpPr>
        <p:spPr>
          <a:xfrm>
            <a:off x="1042425" y="2969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TRAIN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3" name="Google Shape;423;p54"/>
          <p:cNvSpPr/>
          <p:nvPr/>
        </p:nvSpPr>
        <p:spPr>
          <a:xfrm>
            <a:off x="2359675" y="3880000"/>
            <a:ext cx="4776900" cy="78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54"/>
          <p:cNvSpPr txBox="1"/>
          <p:nvPr/>
        </p:nvSpPr>
        <p:spPr>
          <a:xfrm>
            <a:off x="1042425" y="398815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9" name="Google Shape;429;p55"/>
          <p:cNvGraphicFramePr/>
          <p:nvPr/>
        </p:nvGraphicFramePr>
        <p:xfrm>
          <a:off x="2346725" y="23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{2757189C-B2C8-4094-866D-658BA29920D8}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3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x</a:t>
                      </a:r>
                      <a:r>
                        <a:rPr b="1" baseline="-25000" lang="en"/>
                        <a:t>1</a:t>
                      </a:r>
                      <a:endParaRPr b="1" baseline="-25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430" name="Google Shape;430;p5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1" name="Google Shape;431;p5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now just consider training vs testing: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32" name="Google Shape;432;p5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33" name="Google Shape;433;p5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5"/>
          <p:cNvSpPr txBox="1"/>
          <p:nvPr/>
        </p:nvSpPr>
        <p:spPr>
          <a:xfrm>
            <a:off x="3969425" y="17886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X</a:t>
            </a:r>
            <a:endParaRPr b="1" sz="2100"/>
          </a:p>
        </p:txBody>
      </p:sp>
      <p:sp>
        <p:nvSpPr>
          <p:cNvPr id="435" name="Google Shape;435;p55"/>
          <p:cNvSpPr txBox="1"/>
          <p:nvPr/>
        </p:nvSpPr>
        <p:spPr>
          <a:xfrm>
            <a:off x="6113275" y="17615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y</a:t>
            </a:r>
            <a:endParaRPr b="1" sz="2100"/>
          </a:p>
        </p:txBody>
      </p:sp>
      <p:sp>
        <p:nvSpPr>
          <p:cNvPr id="436" name="Google Shape;436;p55"/>
          <p:cNvSpPr/>
          <p:nvPr/>
        </p:nvSpPr>
        <p:spPr>
          <a:xfrm>
            <a:off x="2372525" y="2698525"/>
            <a:ext cx="4776900" cy="11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55"/>
          <p:cNvSpPr txBox="1"/>
          <p:nvPr/>
        </p:nvSpPr>
        <p:spPr>
          <a:xfrm>
            <a:off x="1042425" y="2969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TRAIN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8" name="Google Shape;438;p55"/>
          <p:cNvSpPr/>
          <p:nvPr/>
        </p:nvSpPr>
        <p:spPr>
          <a:xfrm>
            <a:off x="2359675" y="3880000"/>
            <a:ext cx="4776900" cy="78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5"/>
          <p:cNvSpPr txBox="1"/>
          <p:nvPr/>
        </p:nvSpPr>
        <p:spPr>
          <a:xfrm>
            <a:off x="1042425" y="398815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4" name="Google Shape;444;p56"/>
          <p:cNvGraphicFramePr/>
          <p:nvPr/>
        </p:nvGraphicFramePr>
        <p:xfrm>
          <a:off x="2346725" y="2691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{2757189C-B2C8-4094-866D-658BA29920D8}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445" name="Google Shape;445;p5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6" name="Google Shape;446;p56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now just consider training vs testing: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47" name="Google Shape;447;p5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48" name="Google Shape;448;p5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56"/>
          <p:cNvSpPr/>
          <p:nvPr/>
        </p:nvSpPr>
        <p:spPr>
          <a:xfrm>
            <a:off x="2372525" y="2698525"/>
            <a:ext cx="4776900" cy="11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56"/>
          <p:cNvSpPr txBox="1"/>
          <p:nvPr/>
        </p:nvSpPr>
        <p:spPr>
          <a:xfrm>
            <a:off x="1042425" y="2969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TRAIN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1" name="Google Shape;451;p56"/>
          <p:cNvSpPr/>
          <p:nvPr/>
        </p:nvSpPr>
        <p:spPr>
          <a:xfrm>
            <a:off x="2359675" y="3880000"/>
            <a:ext cx="4776900" cy="78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56"/>
          <p:cNvSpPr txBox="1"/>
          <p:nvPr/>
        </p:nvSpPr>
        <p:spPr>
          <a:xfrm>
            <a:off x="1042425" y="398815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7" name="Google Shape;457;p57"/>
          <p:cNvGraphicFramePr/>
          <p:nvPr/>
        </p:nvGraphicFramePr>
        <p:xfrm>
          <a:off x="2346725" y="2691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{2757189C-B2C8-4094-866D-658BA29920D8}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458" name="Google Shape;458;p5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9" name="Google Shape;459;p57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we have all data, colored by training set versus test set.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60" name="Google Shape;460;p5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61" name="Google Shape;461;p5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7"/>
          <p:cNvSpPr/>
          <p:nvPr/>
        </p:nvSpPr>
        <p:spPr>
          <a:xfrm>
            <a:off x="2372525" y="2698525"/>
            <a:ext cx="4776900" cy="11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57"/>
          <p:cNvSpPr txBox="1"/>
          <p:nvPr/>
        </p:nvSpPr>
        <p:spPr>
          <a:xfrm>
            <a:off x="1042425" y="2969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TRAIN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4" name="Google Shape;464;p57"/>
          <p:cNvSpPr/>
          <p:nvPr/>
        </p:nvSpPr>
        <p:spPr>
          <a:xfrm>
            <a:off x="2359675" y="3880000"/>
            <a:ext cx="4776900" cy="78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57"/>
          <p:cNvSpPr txBox="1"/>
          <p:nvPr/>
        </p:nvSpPr>
        <p:spPr>
          <a:xfrm>
            <a:off x="1042425" y="398815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0" name="Google Shape;470;p58"/>
          <p:cNvGraphicFramePr/>
          <p:nvPr/>
        </p:nvGraphicFramePr>
        <p:xfrm>
          <a:off x="2346725" y="2691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{2757189C-B2C8-4094-866D-658BA29920D8}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471" name="Google Shape;471;p5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2" name="Google Shape;472;p58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Rotate and resize: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73" name="Google Shape;473;p5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74" name="Google Shape;474;p5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8"/>
          <p:cNvSpPr/>
          <p:nvPr/>
        </p:nvSpPr>
        <p:spPr>
          <a:xfrm>
            <a:off x="2372525" y="2698525"/>
            <a:ext cx="4776900" cy="11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58"/>
          <p:cNvSpPr txBox="1"/>
          <p:nvPr/>
        </p:nvSpPr>
        <p:spPr>
          <a:xfrm>
            <a:off x="1042425" y="2969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TRAIN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7" name="Google Shape;477;p58"/>
          <p:cNvSpPr/>
          <p:nvPr/>
        </p:nvSpPr>
        <p:spPr>
          <a:xfrm>
            <a:off x="2359675" y="3880000"/>
            <a:ext cx="4776900" cy="78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58"/>
          <p:cNvSpPr txBox="1"/>
          <p:nvPr/>
        </p:nvSpPr>
        <p:spPr>
          <a:xfrm>
            <a:off x="1042425" y="398815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3" name="Google Shape;483;p59"/>
          <p:cNvGraphicFramePr/>
          <p:nvPr/>
        </p:nvGraphicFramePr>
        <p:xfrm>
          <a:off x="2346725" y="2691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{2757189C-B2C8-4094-866D-658BA29920D8}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484" name="Google Shape;484;p5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5" name="Google Shape;485;p59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Rotate and resize: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86" name="Google Shape;486;p5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87" name="Google Shape;487;p5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2" name="Google Shape;492;p60"/>
          <p:cNvGraphicFramePr/>
          <p:nvPr/>
        </p:nvGraphicFramePr>
        <p:xfrm>
          <a:off x="4171625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{2757189C-B2C8-4094-866D-658BA29920D8}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493" name="Google Shape;493;p6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4" name="Google Shape;494;p60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Rotate and resize: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95" name="Google Shape;495;p6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96" name="Google Shape;496;p6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1" name="Google Shape;501;p61"/>
          <p:cNvGraphicFramePr/>
          <p:nvPr/>
        </p:nvGraphicFramePr>
        <p:xfrm>
          <a:off x="4171625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{2757189C-B2C8-4094-866D-658BA29920D8}</a:tableStyleId>
              </a:tblPr>
              <a:tblGrid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502" name="Google Shape;502;p6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3" name="Google Shape;503;p61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Rotate and resize: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04" name="Google Shape;504;p6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05" name="Google Shape;505;p6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L1 regularization adds a penalty equal to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absolute value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the magnitude of coefficients.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Limits the size of the coefficients.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 yield sparse models where some coefficients can become zero.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8" name="Google Shape;88;p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9" name="Google Shape;89;p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1" name="Google Shape;511;p62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we can represent full data and splits: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12" name="Google Shape;512;p6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13" name="Google Shape;513;p6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62"/>
          <p:cNvSpPr txBox="1"/>
          <p:nvPr/>
        </p:nvSpPr>
        <p:spPr>
          <a:xfrm>
            <a:off x="2388675" y="2255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TRAIN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5" name="Google Shape;515;p62"/>
          <p:cNvSpPr txBox="1"/>
          <p:nvPr/>
        </p:nvSpPr>
        <p:spPr>
          <a:xfrm>
            <a:off x="6312700" y="228540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516" name="Google Shape;516;p62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{2757189C-B2C8-4094-866D-658BA29920D8}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2" name="Google Shape;522;p63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start with the entire original data: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23" name="Google Shape;523;p6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24" name="Google Shape;524;p6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25" name="Google Shape;525;p63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{2757189C-B2C8-4094-866D-658BA29920D8}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1" name="Google Shape;531;p64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does cross validation work?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32" name="Google Shape;532;p6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33" name="Google Shape;533;p6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34" name="Google Shape;534;p64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{2757189C-B2C8-4094-866D-658BA29920D8}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0" name="Google Shape;540;p65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Split data into K equal parts: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41" name="Google Shape;541;p6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42" name="Google Shape;542;p6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43" name="Google Shape;543;p65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{2757189C-B2C8-4094-866D-658BA29920D8}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9" name="Google Shape;549;p66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1/K left as test set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50" name="Google Shape;550;p6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51" name="Google Shape;551;p6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52" name="Google Shape;552;p66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{2757189C-B2C8-4094-866D-658BA29920D8}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8" name="Google Shape;558;p67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Train model and get error metric for split: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59" name="Google Shape;559;p6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60" name="Google Shape;560;p6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61" name="Google Shape;561;p67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{2757189C-B2C8-4094-866D-658BA29920D8}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562" name="Google Shape;562;p67"/>
          <p:cNvSpPr txBox="1"/>
          <p:nvPr/>
        </p:nvSpPr>
        <p:spPr>
          <a:xfrm>
            <a:off x="2388675" y="2255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TRAIN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3" name="Google Shape;563;p67"/>
          <p:cNvSpPr txBox="1"/>
          <p:nvPr/>
        </p:nvSpPr>
        <p:spPr>
          <a:xfrm>
            <a:off x="6312700" y="228540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4" name="Google Shape;564;p67"/>
          <p:cNvSpPr txBox="1"/>
          <p:nvPr/>
        </p:nvSpPr>
        <p:spPr>
          <a:xfrm>
            <a:off x="7671100" y="1853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1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0" name="Google Shape;570;p68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Repeat for another 1/K split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71" name="Google Shape;571;p6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2" name="Google Shape;572;p6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73" name="Google Shape;573;p68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{2757189C-B2C8-4094-866D-658BA29920D8}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574" name="Google Shape;574;p68"/>
          <p:cNvSpPr txBox="1"/>
          <p:nvPr/>
        </p:nvSpPr>
        <p:spPr>
          <a:xfrm>
            <a:off x="7671100" y="1853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1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575" name="Google Shape;575;p68"/>
          <p:cNvGraphicFramePr/>
          <p:nvPr/>
        </p:nvGraphicFramePr>
        <p:xfrm>
          <a:off x="492100" y="242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{2757189C-B2C8-4094-866D-658BA29920D8}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576" name="Google Shape;576;p68"/>
          <p:cNvSpPr txBox="1"/>
          <p:nvPr/>
        </p:nvSpPr>
        <p:spPr>
          <a:xfrm>
            <a:off x="7695250" y="236160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2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2" name="Google Shape;582;p69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Keep repeating for all possible splits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83" name="Google Shape;583;p6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84" name="Google Shape;584;p6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85" name="Google Shape;585;p69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{2757189C-B2C8-4094-866D-658BA29920D8}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586" name="Google Shape;586;p69"/>
          <p:cNvSpPr txBox="1"/>
          <p:nvPr/>
        </p:nvSpPr>
        <p:spPr>
          <a:xfrm>
            <a:off x="7671100" y="1853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1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587" name="Google Shape;587;p69"/>
          <p:cNvGraphicFramePr/>
          <p:nvPr/>
        </p:nvGraphicFramePr>
        <p:xfrm>
          <a:off x="492100" y="242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{2757189C-B2C8-4094-866D-658BA29920D8}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588" name="Google Shape;588;p69"/>
          <p:cNvSpPr txBox="1"/>
          <p:nvPr/>
        </p:nvSpPr>
        <p:spPr>
          <a:xfrm>
            <a:off x="7695250" y="236160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2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589" name="Google Shape;589;p69"/>
          <p:cNvGraphicFramePr/>
          <p:nvPr/>
        </p:nvGraphicFramePr>
        <p:xfrm>
          <a:off x="492100" y="295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{2757189C-B2C8-4094-866D-658BA29920D8}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590" name="Google Shape;590;p69"/>
          <p:cNvSpPr txBox="1"/>
          <p:nvPr/>
        </p:nvSpPr>
        <p:spPr>
          <a:xfrm>
            <a:off x="7695250" y="28983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3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6" name="Google Shape;596;p70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Keep repeating for all possible splits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97" name="Google Shape;597;p7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98" name="Google Shape;598;p7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99" name="Google Shape;599;p70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{2757189C-B2C8-4094-866D-658BA29920D8}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600" name="Google Shape;600;p70"/>
          <p:cNvSpPr txBox="1"/>
          <p:nvPr/>
        </p:nvSpPr>
        <p:spPr>
          <a:xfrm>
            <a:off x="7671100" y="1853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1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01" name="Google Shape;601;p70"/>
          <p:cNvGraphicFramePr/>
          <p:nvPr/>
        </p:nvGraphicFramePr>
        <p:xfrm>
          <a:off x="492100" y="242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{2757189C-B2C8-4094-866D-658BA29920D8}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02" name="Google Shape;602;p70"/>
          <p:cNvSpPr txBox="1"/>
          <p:nvPr/>
        </p:nvSpPr>
        <p:spPr>
          <a:xfrm>
            <a:off x="7695250" y="236160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2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03" name="Google Shape;603;p70"/>
          <p:cNvGraphicFramePr/>
          <p:nvPr/>
        </p:nvGraphicFramePr>
        <p:xfrm>
          <a:off x="492100" y="295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{2757189C-B2C8-4094-866D-658BA29920D8}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04" name="Google Shape;604;p70"/>
          <p:cNvSpPr txBox="1"/>
          <p:nvPr/>
        </p:nvSpPr>
        <p:spPr>
          <a:xfrm>
            <a:off x="7695250" y="28983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3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05" name="Google Shape;605;p70"/>
          <p:cNvGraphicFramePr/>
          <p:nvPr/>
        </p:nvGraphicFramePr>
        <p:xfrm>
          <a:off x="492100" y="387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{2757189C-B2C8-4094-866D-658BA29920D8}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06" name="Google Shape;606;p70"/>
          <p:cNvSpPr txBox="1"/>
          <p:nvPr/>
        </p:nvSpPr>
        <p:spPr>
          <a:xfrm>
            <a:off x="7720850" y="3852900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K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7" name="Google Shape;607;p70"/>
          <p:cNvSpPr txBox="1"/>
          <p:nvPr/>
        </p:nvSpPr>
        <p:spPr>
          <a:xfrm>
            <a:off x="3205200" y="3340525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8" name="Google Shape;608;p70"/>
          <p:cNvSpPr txBox="1"/>
          <p:nvPr/>
        </p:nvSpPr>
        <p:spPr>
          <a:xfrm>
            <a:off x="7674900" y="3264325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</a:t>
            </a: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4" name="Google Shape;614;p71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Get average error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15" name="Google Shape;615;p7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16" name="Google Shape;616;p7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17" name="Google Shape;617;p71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{2757189C-B2C8-4094-866D-658BA29920D8}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618" name="Google Shape;618;p71"/>
          <p:cNvSpPr txBox="1"/>
          <p:nvPr/>
        </p:nvSpPr>
        <p:spPr>
          <a:xfrm>
            <a:off x="7671100" y="1853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1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19" name="Google Shape;619;p71"/>
          <p:cNvGraphicFramePr/>
          <p:nvPr/>
        </p:nvGraphicFramePr>
        <p:xfrm>
          <a:off x="492100" y="242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{2757189C-B2C8-4094-866D-658BA29920D8}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20" name="Google Shape;620;p71"/>
          <p:cNvSpPr txBox="1"/>
          <p:nvPr/>
        </p:nvSpPr>
        <p:spPr>
          <a:xfrm>
            <a:off x="7695250" y="236160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2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21" name="Google Shape;621;p71"/>
          <p:cNvGraphicFramePr/>
          <p:nvPr/>
        </p:nvGraphicFramePr>
        <p:xfrm>
          <a:off x="492100" y="295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{2757189C-B2C8-4094-866D-658BA29920D8}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22" name="Google Shape;622;p71"/>
          <p:cNvSpPr txBox="1"/>
          <p:nvPr/>
        </p:nvSpPr>
        <p:spPr>
          <a:xfrm>
            <a:off x="7695250" y="28983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3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23" name="Google Shape;623;p71"/>
          <p:cNvGraphicFramePr/>
          <p:nvPr/>
        </p:nvGraphicFramePr>
        <p:xfrm>
          <a:off x="492100" y="387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{2757189C-B2C8-4094-866D-658BA29920D8}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24" name="Google Shape;624;p71"/>
          <p:cNvSpPr txBox="1"/>
          <p:nvPr/>
        </p:nvSpPr>
        <p:spPr>
          <a:xfrm>
            <a:off x="7720850" y="3852900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K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5" name="Google Shape;625;p71"/>
          <p:cNvSpPr txBox="1"/>
          <p:nvPr/>
        </p:nvSpPr>
        <p:spPr>
          <a:xfrm>
            <a:off x="3205200" y="3340525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6" name="Google Shape;626;p71"/>
          <p:cNvSpPr txBox="1"/>
          <p:nvPr/>
        </p:nvSpPr>
        <p:spPr>
          <a:xfrm>
            <a:off x="7674900" y="3264325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7" name="Google Shape;627;p71"/>
          <p:cNvSpPr txBox="1"/>
          <p:nvPr/>
        </p:nvSpPr>
        <p:spPr>
          <a:xfrm>
            <a:off x="7440100" y="4351675"/>
            <a:ext cx="186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MEAN ERROR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675" y="2895076"/>
            <a:ext cx="7864151" cy="12945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152475"/>
            <a:ext cx="8684100" cy="21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L1 regularization adds a penalty equal to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absolute value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the magnitude of coefficients.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7" name="Google Shape;97;p18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8" name="Google Shape;98;p18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/>
          <p:nvPr/>
        </p:nvSpPr>
        <p:spPr>
          <a:xfrm>
            <a:off x="7365100" y="3006400"/>
            <a:ext cx="1220700" cy="1183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3" name="Google Shape;633;p72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Average error is the expected performance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34" name="Google Shape;634;p7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35" name="Google Shape;635;p7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36" name="Google Shape;636;p72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{2757189C-B2C8-4094-866D-658BA29920D8}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637" name="Google Shape;637;p72"/>
          <p:cNvSpPr txBox="1"/>
          <p:nvPr/>
        </p:nvSpPr>
        <p:spPr>
          <a:xfrm>
            <a:off x="7671100" y="1853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1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38" name="Google Shape;638;p72"/>
          <p:cNvGraphicFramePr/>
          <p:nvPr/>
        </p:nvGraphicFramePr>
        <p:xfrm>
          <a:off x="492100" y="242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{2757189C-B2C8-4094-866D-658BA29920D8}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39" name="Google Shape;639;p72"/>
          <p:cNvSpPr txBox="1"/>
          <p:nvPr/>
        </p:nvSpPr>
        <p:spPr>
          <a:xfrm>
            <a:off x="7695250" y="236160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2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40" name="Google Shape;640;p72"/>
          <p:cNvGraphicFramePr/>
          <p:nvPr/>
        </p:nvGraphicFramePr>
        <p:xfrm>
          <a:off x="492100" y="295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{2757189C-B2C8-4094-866D-658BA29920D8}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41" name="Google Shape;641;p72"/>
          <p:cNvSpPr txBox="1"/>
          <p:nvPr/>
        </p:nvSpPr>
        <p:spPr>
          <a:xfrm>
            <a:off x="7695250" y="28983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3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42" name="Google Shape;642;p72"/>
          <p:cNvGraphicFramePr/>
          <p:nvPr/>
        </p:nvGraphicFramePr>
        <p:xfrm>
          <a:off x="492100" y="387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{2757189C-B2C8-4094-866D-658BA29920D8}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43" name="Google Shape;643;p72"/>
          <p:cNvSpPr txBox="1"/>
          <p:nvPr/>
        </p:nvSpPr>
        <p:spPr>
          <a:xfrm>
            <a:off x="7720850" y="3852900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K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4" name="Google Shape;644;p72"/>
          <p:cNvSpPr txBox="1"/>
          <p:nvPr/>
        </p:nvSpPr>
        <p:spPr>
          <a:xfrm>
            <a:off x="3205200" y="3340525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5" name="Google Shape;645;p72"/>
          <p:cNvSpPr txBox="1"/>
          <p:nvPr/>
        </p:nvSpPr>
        <p:spPr>
          <a:xfrm>
            <a:off x="7674900" y="3264325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6" name="Google Shape;646;p72"/>
          <p:cNvSpPr txBox="1"/>
          <p:nvPr/>
        </p:nvSpPr>
        <p:spPr>
          <a:xfrm>
            <a:off x="7440100" y="4351675"/>
            <a:ext cx="186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MEAN ERROR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2" name="Google Shape;652;p7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were able to train on all data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evaluate on all data!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get a better sense of true performance across multiple potential splits.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is the cost of this?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have to repeat computations K number of times!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53" name="Google Shape;653;p7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4" name="Google Shape;654;p7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7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0" name="Google Shape;660;p7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is known as K-fold cross-validation.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Common choice for K is 10 so each test set is 10% of your total data.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Largest K possible would be K equal to the number of number of rows.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is known as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leave one out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cross validation.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Computationally expensive!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61" name="Google Shape;661;p7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62" name="Google Shape;662;p7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8" name="Google Shape;668;p7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One consideration to note with K-fold cross validation and a standard train test split is fairly tuning hyperparameters.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If we tune hyperparameters to test data performance, are we ever fairly getting performance metrics?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69" name="Google Shape;669;p7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70" name="Google Shape;670;p7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7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6" name="Google Shape;676;p7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can we understand how the model behaves for data that is has not seen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not been influenced by for hyperparameter tuning?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this we can use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hold out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test set.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what this looks like...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77" name="Google Shape;677;p7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78" name="Google Shape;678;p7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4" name="Google Shape;684;p7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Start with entire data set: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85" name="Google Shape;685;p7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86" name="Google Shape;686;p7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87" name="Google Shape;687;p77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{2757189C-B2C8-4094-866D-658BA29920D8}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3" name="Google Shape;693;p7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Remove a hold out test set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94" name="Google Shape;694;p7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95" name="Google Shape;695;p7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96" name="Google Shape;696;p78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{2757189C-B2C8-4094-866D-658BA29920D8}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97" name="Google Shape;697;p78"/>
          <p:cNvGraphicFramePr/>
          <p:nvPr/>
        </p:nvGraphicFramePr>
        <p:xfrm>
          <a:off x="8272025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{2757189C-B2C8-4094-866D-658BA29920D8}</a:tableStyleId>
              </a:tblPr>
              <a:tblGrid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7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3" name="Google Shape;703;p7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 “classic” train test split: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04" name="Google Shape;704;p7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05" name="Google Shape;705;p7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06" name="Google Shape;706;p79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{2757189C-B2C8-4094-866D-658BA29920D8}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07" name="Google Shape;707;p79"/>
          <p:cNvGraphicFramePr/>
          <p:nvPr/>
        </p:nvGraphicFramePr>
        <p:xfrm>
          <a:off x="8272025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{2757189C-B2C8-4094-866D-658BA29920D8}</a:tableStyleId>
              </a:tblPr>
              <a:tblGrid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8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3" name="Google Shape;713;p8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Train and tune on this data: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14" name="Google Shape;714;p8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15" name="Google Shape;715;p8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16" name="Google Shape;716;p80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{2757189C-B2C8-4094-866D-658BA29920D8}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17" name="Google Shape;717;p80"/>
          <p:cNvGraphicFramePr/>
          <p:nvPr/>
        </p:nvGraphicFramePr>
        <p:xfrm>
          <a:off x="8272025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{2757189C-B2C8-4094-866D-658BA29920D8}</a:tableStyleId>
              </a:tblPr>
              <a:tblGrid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</a:tr>
            </a:tbl>
          </a:graphicData>
        </a:graphic>
      </p:graphicFrame>
      <p:sp>
        <p:nvSpPr>
          <p:cNvPr id="718" name="Google Shape;718;p80"/>
          <p:cNvSpPr/>
          <p:nvPr/>
        </p:nvSpPr>
        <p:spPr>
          <a:xfrm>
            <a:off x="326000" y="1738650"/>
            <a:ext cx="6537900" cy="833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8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4" name="Google Shape;724;p8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Or K-Fold cross validation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25" name="Google Shape;725;p8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26" name="Google Shape;726;p8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27" name="Google Shape;727;p81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{2757189C-B2C8-4094-866D-658BA29920D8}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28" name="Google Shape;728;p81"/>
          <p:cNvGraphicFramePr/>
          <p:nvPr/>
        </p:nvGraphicFramePr>
        <p:xfrm>
          <a:off x="8272025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{2757189C-B2C8-4094-866D-658BA29920D8}</a:tableStyleId>
              </a:tblPr>
              <a:tblGrid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29" name="Google Shape;729;p81"/>
          <p:cNvGraphicFramePr/>
          <p:nvPr/>
        </p:nvGraphicFramePr>
        <p:xfrm>
          <a:off x="492100" y="249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{2757189C-B2C8-4094-866D-658BA29920D8}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30" name="Google Shape;730;p81"/>
          <p:cNvGraphicFramePr/>
          <p:nvPr/>
        </p:nvGraphicFramePr>
        <p:xfrm>
          <a:off x="492100" y="347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{2757189C-B2C8-4094-866D-658BA29920D8}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731" name="Google Shape;731;p81"/>
          <p:cNvSpPr txBox="1"/>
          <p:nvPr/>
        </p:nvSpPr>
        <p:spPr>
          <a:xfrm>
            <a:off x="2748750" y="2894550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L2 regularization adds a penalty equal to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square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the magnitude of coefficients.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 coefficients are shrunk by the same factor.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Does not necessarily eliminate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coefficients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6" name="Google Shape;106;p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7" name="Google Shape;107;p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8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7" name="Google Shape;737;p8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Train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tune on this data: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38" name="Google Shape;738;p8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39" name="Google Shape;739;p8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40" name="Google Shape;740;p82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{2757189C-B2C8-4094-866D-658BA29920D8}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1" name="Google Shape;741;p82"/>
          <p:cNvGraphicFramePr/>
          <p:nvPr/>
        </p:nvGraphicFramePr>
        <p:xfrm>
          <a:off x="8272025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{2757189C-B2C8-4094-866D-658BA29920D8}</a:tableStyleId>
              </a:tblPr>
              <a:tblGrid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2" name="Google Shape;742;p82"/>
          <p:cNvGraphicFramePr/>
          <p:nvPr/>
        </p:nvGraphicFramePr>
        <p:xfrm>
          <a:off x="492100" y="249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{2757189C-B2C8-4094-866D-658BA29920D8}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3" name="Google Shape;743;p82"/>
          <p:cNvGraphicFramePr/>
          <p:nvPr/>
        </p:nvGraphicFramePr>
        <p:xfrm>
          <a:off x="492100" y="347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{2757189C-B2C8-4094-866D-658BA29920D8}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744" name="Google Shape;744;p82"/>
          <p:cNvSpPr txBox="1"/>
          <p:nvPr/>
        </p:nvSpPr>
        <p:spPr>
          <a:xfrm>
            <a:off x="2748750" y="2894550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5" name="Google Shape;745;p82"/>
          <p:cNvSpPr/>
          <p:nvPr/>
        </p:nvSpPr>
        <p:spPr>
          <a:xfrm>
            <a:off x="326000" y="1738650"/>
            <a:ext cx="6537900" cy="2601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8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1" name="Google Shape;751;p8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After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training and tuning perform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final evaluation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hold out test set.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52" name="Google Shape;752;p8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53" name="Google Shape;753;p8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54" name="Google Shape;754;p83"/>
          <p:cNvGraphicFramePr/>
          <p:nvPr/>
        </p:nvGraphicFramePr>
        <p:xfrm>
          <a:off x="492100" y="232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{2757189C-B2C8-4094-866D-658BA29920D8}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5" name="Google Shape;755;p83"/>
          <p:cNvGraphicFramePr/>
          <p:nvPr/>
        </p:nvGraphicFramePr>
        <p:xfrm>
          <a:off x="8272025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{2757189C-B2C8-4094-866D-658BA29920D8}</a:tableStyleId>
              </a:tblPr>
              <a:tblGrid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6" name="Google Shape;756;p83"/>
          <p:cNvGraphicFramePr/>
          <p:nvPr/>
        </p:nvGraphicFramePr>
        <p:xfrm>
          <a:off x="492100" y="287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{2757189C-B2C8-4094-866D-658BA29920D8}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7" name="Google Shape;757;p83"/>
          <p:cNvGraphicFramePr/>
          <p:nvPr/>
        </p:nvGraphicFramePr>
        <p:xfrm>
          <a:off x="492100" y="385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{2757189C-B2C8-4094-866D-658BA29920D8}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758" name="Google Shape;758;p83"/>
          <p:cNvSpPr txBox="1"/>
          <p:nvPr/>
        </p:nvSpPr>
        <p:spPr>
          <a:xfrm>
            <a:off x="2748750" y="3199350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9" name="Google Shape;759;p83"/>
          <p:cNvSpPr/>
          <p:nvPr/>
        </p:nvSpPr>
        <p:spPr>
          <a:xfrm>
            <a:off x="8113700" y="1764450"/>
            <a:ext cx="996000" cy="80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0" name="Google Shape;760;p83"/>
          <p:cNvCxnSpPr>
            <a:endCxn id="759" idx="2"/>
          </p:cNvCxnSpPr>
          <p:nvPr/>
        </p:nvCxnSpPr>
        <p:spPr>
          <a:xfrm flipH="1" rot="10800000">
            <a:off x="6719000" y="2571750"/>
            <a:ext cx="1892700" cy="1593900"/>
          </a:xfrm>
          <a:prstGeom prst="curvedConnector2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8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6" name="Google Shape;766;p8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tune after this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final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test evaluation!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67" name="Google Shape;767;p8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68" name="Google Shape;768;p8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69" name="Google Shape;769;p84"/>
          <p:cNvGraphicFramePr/>
          <p:nvPr/>
        </p:nvGraphicFramePr>
        <p:xfrm>
          <a:off x="492100" y="232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{2757189C-B2C8-4094-866D-658BA29920D8}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0" name="Google Shape;770;p84"/>
          <p:cNvGraphicFramePr/>
          <p:nvPr/>
        </p:nvGraphicFramePr>
        <p:xfrm>
          <a:off x="8272025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{2757189C-B2C8-4094-866D-658BA29920D8}</a:tableStyleId>
              </a:tblPr>
              <a:tblGrid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1" name="Google Shape;771;p84"/>
          <p:cNvGraphicFramePr/>
          <p:nvPr/>
        </p:nvGraphicFramePr>
        <p:xfrm>
          <a:off x="492100" y="287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{2757189C-B2C8-4094-866D-658BA29920D8}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2" name="Google Shape;772;p84"/>
          <p:cNvGraphicFramePr/>
          <p:nvPr/>
        </p:nvGraphicFramePr>
        <p:xfrm>
          <a:off x="492100" y="385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{2757189C-B2C8-4094-866D-658BA29920D8}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773" name="Google Shape;773;p84"/>
          <p:cNvSpPr txBox="1"/>
          <p:nvPr/>
        </p:nvSpPr>
        <p:spPr>
          <a:xfrm>
            <a:off x="2748750" y="3199350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4" name="Google Shape;774;p84"/>
          <p:cNvSpPr/>
          <p:nvPr/>
        </p:nvSpPr>
        <p:spPr>
          <a:xfrm>
            <a:off x="8113700" y="1764450"/>
            <a:ext cx="996000" cy="80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75" name="Google Shape;775;p84"/>
          <p:cNvCxnSpPr>
            <a:endCxn id="774" idx="2"/>
          </p:cNvCxnSpPr>
          <p:nvPr/>
        </p:nvCxnSpPr>
        <p:spPr>
          <a:xfrm flipH="1" rot="10800000">
            <a:off x="6719000" y="2571750"/>
            <a:ext cx="1892700" cy="1593900"/>
          </a:xfrm>
          <a:prstGeom prst="curvedConnector2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8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1" name="Google Shape;781;p8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Train | Validation | Test Split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Allows us to get a true final performance metric to report.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 editing model after this!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82" name="Google Shape;782;p8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83" name="Google Shape;783;p8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84" name="Google Shape;784;p85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{2757189C-B2C8-4094-866D-658BA29920D8}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85" name="Google Shape;785;p85"/>
          <p:cNvGraphicFramePr/>
          <p:nvPr/>
        </p:nvGraphicFramePr>
        <p:xfrm>
          <a:off x="8272025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{2757189C-B2C8-4094-866D-658BA29920D8}</a:tableStyleId>
              </a:tblPr>
              <a:tblGrid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</a:tr>
            </a:tbl>
          </a:graphicData>
        </a:graphic>
      </p:graphicFrame>
      <p:sp>
        <p:nvSpPr>
          <p:cNvPr id="786" name="Google Shape;786;p85"/>
          <p:cNvSpPr txBox="1"/>
          <p:nvPr/>
        </p:nvSpPr>
        <p:spPr>
          <a:xfrm>
            <a:off x="1853000" y="233767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TRAIN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7" name="Google Shape;787;p85"/>
          <p:cNvSpPr txBox="1"/>
          <p:nvPr/>
        </p:nvSpPr>
        <p:spPr>
          <a:xfrm>
            <a:off x="7933050" y="228540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8" name="Google Shape;788;p85"/>
          <p:cNvSpPr txBox="1"/>
          <p:nvPr/>
        </p:nvSpPr>
        <p:spPr>
          <a:xfrm>
            <a:off x="4645725" y="2285400"/>
            <a:ext cx="192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VALIDATION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8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4" name="Google Shape;794;p8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 these approaches are valid, each situation is unique!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Keep in mind: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Previous modeling work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Reporting requirements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Fairness of evaluation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Context of data and model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95" name="Google Shape;795;p8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96" name="Google Shape;796;p8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8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2" name="Google Shape;802;p8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Many regularization methods have tunable parameters we can adjust based on cross-validation techniques.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simplicity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there are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times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in the course we will opt for a simple two part train test split.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03" name="Google Shape;803;p8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04" name="Google Shape;804;p8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8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Regularization for Linear Regression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0" name="Google Shape;810;p8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Data Set Up</a:t>
            </a:r>
            <a:endParaRPr sz="4000"/>
          </a:p>
        </p:txBody>
      </p:sp>
      <p:pic>
        <p:nvPicPr>
          <p:cNvPr descr="watermark.jpg" id="811" name="Google Shape;811;p8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12" name="Google Shape;812;p8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8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8" name="Google Shape;818;p8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Theory and Intuition</a:t>
            </a:r>
            <a:endParaRPr sz="3300"/>
          </a:p>
        </p:txBody>
      </p:sp>
      <p:pic>
        <p:nvPicPr>
          <p:cNvPr descr="watermark.jpg" id="819" name="Google Shape;819;p8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20" name="Google Shape;820;p8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9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6" name="Google Shape;826;p9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Ridge Regression is a regularization technique that works by helping reduce the potential for overfitting to the training data.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does this by adding in a penalty term to the error that is based on the squared value of the coefficients.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27" name="Google Shape;827;p9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28" name="Google Shape;828;p9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9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4" name="Google Shape;834;p9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Ridge Regression is a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method for Linear Regression.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Relevant Reading in ISLR: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Section 6.2.1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the main concepts behind how Ridge Regression works...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35" name="Google Shape;835;p9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36" name="Google Shape;836;p9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L2 regularization adds a penalty equal to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square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the magnitude of coefficients.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4" name="Google Shape;114;p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5" name="Google Shape;115;p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3450" y="2842552"/>
            <a:ext cx="6801649" cy="134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/>
          <p:nvPr/>
        </p:nvSpPr>
        <p:spPr>
          <a:xfrm>
            <a:off x="7008925" y="3006400"/>
            <a:ext cx="1062600" cy="1183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9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2" name="Google Shape;842;p9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 the general formula for the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regression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line: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43" name="Google Shape;843;p9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44" name="Google Shape;844;p9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9025" y="2811775"/>
            <a:ext cx="6729449" cy="8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9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1" name="Google Shape;851;p9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These Beta coefficients were solved by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minimizing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the residual sum of squares (RSS).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52" name="Google Shape;852;p9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53" name="Google Shape;853;p9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9025" y="2811775"/>
            <a:ext cx="6729449" cy="8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9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0" name="Google Shape;860;p9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These Beta coefficients were solved by minimizing the residual sum of squares (RSS).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61" name="Google Shape;861;p9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62" name="Google Shape;862;p9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94"/>
          <p:cNvPicPr preferRelativeResize="0"/>
          <p:nvPr/>
        </p:nvPicPr>
        <p:blipFill rotWithShape="1">
          <a:blip r:embed="rId4">
            <a:alphaModFix/>
          </a:blip>
          <a:srcRect b="51037" l="0" r="55152" t="0"/>
          <a:stretch/>
        </p:blipFill>
        <p:spPr>
          <a:xfrm>
            <a:off x="2471713" y="2848350"/>
            <a:ext cx="4200574" cy="126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9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9" name="Google Shape;869;p9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could substitute our regression equation for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70" name="Google Shape;870;p9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71" name="Google Shape;871;p9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95"/>
          <p:cNvPicPr preferRelativeResize="0"/>
          <p:nvPr/>
        </p:nvPicPr>
        <p:blipFill rotWithShape="1">
          <a:blip r:embed="rId4">
            <a:alphaModFix/>
          </a:blip>
          <a:srcRect b="51037" l="0" r="55152" t="0"/>
          <a:stretch/>
        </p:blipFill>
        <p:spPr>
          <a:xfrm>
            <a:off x="2471713" y="2848350"/>
            <a:ext cx="4200574" cy="126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9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8" name="Google Shape;878;p9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could substitute our regression equation for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79" name="Google Shape;879;p9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80" name="Google Shape;880;p9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550" y="2324525"/>
            <a:ext cx="8062401" cy="221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9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7" name="Google Shape;887;p9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then summarize RSS as: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88" name="Google Shape;888;p9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89" name="Google Shape;889;p9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97"/>
          <p:cNvPicPr preferRelativeResize="0"/>
          <p:nvPr/>
        </p:nvPicPr>
        <p:blipFill rotWithShape="1">
          <a:blip r:embed="rId4">
            <a:alphaModFix/>
          </a:blip>
          <a:srcRect b="10746" l="0" r="10841" t="0"/>
          <a:stretch/>
        </p:blipFill>
        <p:spPr>
          <a:xfrm>
            <a:off x="1419300" y="2212000"/>
            <a:ext cx="5621574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97"/>
          <p:cNvPicPr preferRelativeResize="0"/>
          <p:nvPr/>
        </p:nvPicPr>
        <p:blipFill rotWithShape="1">
          <a:blip r:embed="rId5">
            <a:alphaModFix/>
          </a:blip>
          <a:srcRect b="0" l="0" r="50109" t="-1615"/>
          <a:stretch/>
        </p:blipFill>
        <p:spPr>
          <a:xfrm>
            <a:off x="2690400" y="2253575"/>
            <a:ext cx="4592798" cy="182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9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97" name="Google Shape;897;p9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98" name="Google Shape;898;p9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98"/>
          <p:cNvPicPr preferRelativeResize="0"/>
          <p:nvPr/>
        </p:nvPicPr>
        <p:blipFill rotWithShape="1">
          <a:blip r:embed="rId4">
            <a:alphaModFix/>
          </a:blip>
          <a:srcRect b="10746" l="0" r="10841" t="0"/>
          <a:stretch/>
        </p:blipFill>
        <p:spPr>
          <a:xfrm>
            <a:off x="1419300" y="2212000"/>
            <a:ext cx="5621574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98"/>
          <p:cNvPicPr preferRelativeResize="0"/>
          <p:nvPr/>
        </p:nvPicPr>
        <p:blipFill rotWithShape="1">
          <a:blip r:embed="rId5">
            <a:alphaModFix/>
          </a:blip>
          <a:srcRect b="0" l="0" r="50109" t="-1615"/>
          <a:stretch/>
        </p:blipFill>
        <p:spPr>
          <a:xfrm>
            <a:off x="2690400" y="2253575"/>
            <a:ext cx="4592798" cy="182985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9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goal of Ridge Regression is to help prevent overfitting by adding an additional penalty term.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9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7" name="Google Shape;907;p9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Ridge Regression adds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shrinkage penalty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08" name="Google Shape;908;p9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09" name="Google Shape;909;p9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99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99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99"/>
          <p:cNvSpPr/>
          <p:nvPr/>
        </p:nvSpPr>
        <p:spPr>
          <a:xfrm>
            <a:off x="7278625" y="2532900"/>
            <a:ext cx="1717200" cy="1627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99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0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9" name="Google Shape;919;p10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Ridge Regression seeks to minimize this entire error term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RSS + Penalty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20" name="Google Shape;920;p10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21" name="Google Shape;921;p10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100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100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100"/>
          <p:cNvSpPr/>
          <p:nvPr/>
        </p:nvSpPr>
        <p:spPr>
          <a:xfrm>
            <a:off x="7278625" y="2532900"/>
            <a:ext cx="1717200" cy="1627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100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0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1" name="Google Shape;931;p10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hrinkage penalty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based off the squared coefficient: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32" name="Google Shape;932;p10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33" name="Google Shape;933;p10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101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101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101"/>
          <p:cNvSpPr/>
          <p:nvPr/>
        </p:nvSpPr>
        <p:spPr>
          <a:xfrm>
            <a:off x="8522200" y="2976375"/>
            <a:ext cx="473700" cy="713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101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Elastic net combines L1 and L2 with the addition of an alpha parameter deciding the ratio between them: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4" name="Google Shape;124;p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5" name="Google Shape;125;p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675" y="3026574"/>
            <a:ext cx="7864148" cy="130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0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3" name="Google Shape;943;p10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hrinkage penalty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has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tunable lambda parameter!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44" name="Google Shape;944;p10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45" name="Google Shape;945;p10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102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102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102"/>
          <p:cNvSpPr/>
          <p:nvPr/>
        </p:nvSpPr>
        <p:spPr>
          <a:xfrm>
            <a:off x="7639800" y="3095250"/>
            <a:ext cx="329100" cy="475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102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0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5" name="Google Shape;955;p10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Lambda determines how severe the penalty is.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56" name="Google Shape;956;p10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57" name="Google Shape;957;p10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03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03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103"/>
          <p:cNvSpPr/>
          <p:nvPr/>
        </p:nvSpPr>
        <p:spPr>
          <a:xfrm>
            <a:off x="7639800" y="3095250"/>
            <a:ext cx="329100" cy="475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103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0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7" name="Google Shape;967;p10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theory it can be any value from 0 to positive infinity.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68" name="Google Shape;968;p10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69" name="Google Shape;969;p10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104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104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104"/>
          <p:cNvSpPr/>
          <p:nvPr/>
        </p:nvSpPr>
        <p:spPr>
          <a:xfrm>
            <a:off x="7639800" y="3095250"/>
            <a:ext cx="329100" cy="475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104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10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9" name="Google Shape;979;p10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If it is zero, then it is simply back to RSS.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80" name="Google Shape;980;p10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81" name="Google Shape;981;p10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105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105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105"/>
          <p:cNvSpPr/>
          <p:nvPr/>
        </p:nvSpPr>
        <p:spPr>
          <a:xfrm>
            <a:off x="7639800" y="3095250"/>
            <a:ext cx="329100" cy="475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105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0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91" name="Google Shape;991;p10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92" name="Google Shape;992;p10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106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106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106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96" name="Google Shape;996;p106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a simple thought experiment to get an intuition behind Ridge Regression...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0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02" name="Google Shape;1002;p10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03" name="Google Shape;1003;p10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107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the following data set.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05" name="Google Shape;1005;p107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006" name="Google Shape;1006;p107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007" name="Google Shape;1007;p107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07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07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07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107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107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107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107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107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107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107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107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19" name="Google Shape;1019;p107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20" name="Google Shape;1020;p107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10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26" name="Google Shape;1026;p10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27" name="Google Shape;1027;p10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108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split it into a training set and test set: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29" name="Google Shape;1029;p108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030" name="Google Shape;1030;p108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031" name="Google Shape;1031;p108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108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108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108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108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08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08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08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08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08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08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08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43" name="Google Shape;1043;p108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44" name="Google Shape;1044;p108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0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50" name="Google Shape;1050;p10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51" name="Google Shape;1051;p10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109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we can fit on the training data to produce the line: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 +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53" name="Google Shape;1053;p109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054" name="Google Shape;1054;p109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055" name="Google Shape;1055;p109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09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09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09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09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09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09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62" name="Google Shape;1062;p109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63" name="Google Shape;1063;p109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1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69" name="Google Shape;1069;p11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70" name="Google Shape;1070;p11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110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Regardless of RSS or Ridge error, we’re still trying to create a line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 +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72" name="Google Shape;1072;p110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073" name="Google Shape;1073;p110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074" name="Google Shape;1074;p110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110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10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10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10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10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110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81" name="Google Shape;1081;p110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82" name="Google Shape;1082;p110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1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88" name="Google Shape;1088;p11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89" name="Google Shape;1089;p11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111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only difference would be the coefficients found.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91" name="Google Shape;1091;p111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092" name="Google Shape;1092;p111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093" name="Google Shape;1093;p111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11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11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11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11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11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11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00" name="Google Shape;1100;p111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01" name="Google Shape;1101;p111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